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9144000"/>
  <p:notesSz cx="66690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889938" cy="496332"/>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777607" y="0"/>
            <a:ext cx="2889938" cy="496332"/>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66908" y="4715153"/>
            <a:ext cx="5335269" cy="4466987"/>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9428582"/>
            <a:ext cx="2889938" cy="496332"/>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777607" y="9428582"/>
            <a:ext cx="2889938" cy="496332"/>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1" name="Shape 111"/>
          <p:cNvSpPr txBox="1"/>
          <p:nvPr>
            <p:ph idx="1" type="body"/>
          </p:nvPr>
        </p:nvSpPr>
        <p:spPr>
          <a:xfrm>
            <a:off x="666908" y="4715153"/>
            <a:ext cx="5335269" cy="4466987"/>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12" name="Shape 112"/>
          <p:cNvSpPr txBox="1"/>
          <p:nvPr>
            <p:ph idx="12" type="sldNum"/>
          </p:nvPr>
        </p:nvSpPr>
        <p:spPr>
          <a:xfrm>
            <a:off x="3777607" y="9428582"/>
            <a:ext cx="2889938" cy="496332"/>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666908" y="4715153"/>
            <a:ext cx="5335269" cy="4466987"/>
          </a:xfrm>
          <a:prstGeom prst="rect">
            <a:avLst/>
          </a:prstGeom>
        </p:spPr>
        <p:txBody>
          <a:bodyPr anchorCtr="0" anchor="t" bIns="91425" lIns="91425" rIns="91425" tIns="91425">
            <a:noAutofit/>
          </a:bodyPr>
          <a:lstStyle/>
          <a:p>
            <a:pPr lvl="0">
              <a:spcBef>
                <a:spcPts val="0"/>
              </a:spcBef>
              <a:buNone/>
            </a:pPr>
            <a:r>
              <a:t/>
            </a:r>
            <a:endParaRPr/>
          </a:p>
        </p:txBody>
      </p:sp>
      <p:sp>
        <p:nvSpPr>
          <p:cNvPr id="186" name="Shape 186"/>
          <p:cNvSpPr/>
          <p:nvPr>
            <p:ph idx="2"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66908" y="4715153"/>
            <a:ext cx="5335269" cy="4466987"/>
          </a:xfrm>
          <a:prstGeom prst="rect">
            <a:avLst/>
          </a:prstGeom>
        </p:spPr>
        <p:txBody>
          <a:bodyPr anchorCtr="0" anchor="t" bIns="91425" lIns="91425" rIns="91425" tIns="91425">
            <a:noAutofit/>
          </a:bodyPr>
          <a:lstStyle/>
          <a:p>
            <a:pPr lvl="0">
              <a:spcBef>
                <a:spcPts val="0"/>
              </a:spcBef>
              <a:buNone/>
            </a:pPr>
            <a:r>
              <a:t/>
            </a:r>
            <a:endParaRPr/>
          </a:p>
        </p:txBody>
      </p:sp>
      <p:sp>
        <p:nvSpPr>
          <p:cNvPr id="122" name="Shape 122"/>
          <p:cNvSpPr/>
          <p:nvPr>
            <p:ph idx="2"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66908" y="4715153"/>
            <a:ext cx="5335269" cy="4466987"/>
          </a:xfrm>
          <a:prstGeom prst="rect">
            <a:avLst/>
          </a:prstGeom>
        </p:spPr>
        <p:txBody>
          <a:bodyPr anchorCtr="0" anchor="t" bIns="91425" lIns="91425" rIns="91425" tIns="91425">
            <a:noAutofit/>
          </a:bodyPr>
          <a:lstStyle/>
          <a:p>
            <a:pPr lvl="0">
              <a:spcBef>
                <a:spcPts val="0"/>
              </a:spcBef>
              <a:buNone/>
            </a:pPr>
            <a:r>
              <a:t/>
            </a:r>
            <a:endParaRPr/>
          </a:p>
        </p:txBody>
      </p:sp>
      <p:sp>
        <p:nvSpPr>
          <p:cNvPr id="129" name="Shape 129"/>
          <p:cNvSpPr/>
          <p:nvPr>
            <p:ph idx="2"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885825" y="714375"/>
            <a:ext cx="4960937" cy="3722687"/>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5" name="Shape 135"/>
          <p:cNvSpPr txBox="1"/>
          <p:nvPr>
            <p:ph idx="1" type="body"/>
          </p:nvPr>
        </p:nvSpPr>
        <p:spPr>
          <a:xfrm>
            <a:off x="666908" y="4715153"/>
            <a:ext cx="5335269" cy="4466987"/>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36" name="Shape 136"/>
          <p:cNvSpPr txBox="1"/>
          <p:nvPr>
            <p:ph idx="12" type="sldNum"/>
          </p:nvPr>
        </p:nvSpPr>
        <p:spPr>
          <a:xfrm>
            <a:off x="3777607" y="9428582"/>
            <a:ext cx="2889938" cy="496332"/>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GB" sz="1200">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5" name="Shape 155"/>
          <p:cNvSpPr txBox="1"/>
          <p:nvPr>
            <p:ph idx="1" type="body"/>
          </p:nvPr>
        </p:nvSpPr>
        <p:spPr>
          <a:xfrm>
            <a:off x="666908" y="4715153"/>
            <a:ext cx="5335269" cy="4466987"/>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56" name="Shape 156"/>
          <p:cNvSpPr txBox="1"/>
          <p:nvPr>
            <p:ph idx="12" type="sldNum"/>
          </p:nvPr>
        </p:nvSpPr>
        <p:spPr>
          <a:xfrm>
            <a:off x="3777607" y="9428582"/>
            <a:ext cx="2889938" cy="496332"/>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GB" sz="1200">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666908" y="4715153"/>
            <a:ext cx="5335269" cy="4466987"/>
          </a:xfrm>
          <a:prstGeom prst="rect">
            <a:avLst/>
          </a:prstGeom>
        </p:spPr>
        <p:txBody>
          <a:bodyPr anchorCtr="0" anchor="t" bIns="91425" lIns="91425" rIns="91425" tIns="91425">
            <a:noAutofit/>
          </a:bodyPr>
          <a:lstStyle/>
          <a:p>
            <a:pPr lvl="0">
              <a:spcBef>
                <a:spcPts val="0"/>
              </a:spcBef>
              <a:buNone/>
            </a:pPr>
            <a:r>
              <a:t/>
            </a:r>
            <a:endParaRPr/>
          </a:p>
        </p:txBody>
      </p:sp>
      <p:sp>
        <p:nvSpPr>
          <p:cNvPr id="162" name="Shape 162"/>
          <p:cNvSpPr/>
          <p:nvPr>
            <p:ph idx="2"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txBox="1"/>
          <p:nvPr>
            <p:ph idx="1" type="body"/>
          </p:nvPr>
        </p:nvSpPr>
        <p:spPr>
          <a:xfrm>
            <a:off x="666908" y="4715153"/>
            <a:ext cx="5335269" cy="4466987"/>
          </a:xfrm>
          <a:prstGeom prst="rect">
            <a:avLst/>
          </a:prstGeom>
        </p:spPr>
        <p:txBody>
          <a:bodyPr anchorCtr="0" anchor="t" bIns="91425" lIns="91425" rIns="91425" tIns="91425">
            <a:noAutofit/>
          </a:bodyPr>
          <a:lstStyle/>
          <a:p>
            <a:pPr lvl="0">
              <a:spcBef>
                <a:spcPts val="0"/>
              </a:spcBef>
              <a:buNone/>
            </a:pPr>
            <a:r>
              <a:t/>
            </a:r>
            <a:endParaRPr/>
          </a:p>
        </p:txBody>
      </p:sp>
      <p:sp>
        <p:nvSpPr>
          <p:cNvPr id="168" name="Shape 168"/>
          <p:cNvSpPr/>
          <p:nvPr>
            <p:ph idx="2"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666908" y="4715153"/>
            <a:ext cx="5335269" cy="4466987"/>
          </a:xfrm>
          <a:prstGeom prst="rect">
            <a:avLst/>
          </a:prstGeom>
        </p:spPr>
        <p:txBody>
          <a:bodyPr anchorCtr="0" anchor="t" bIns="91425" lIns="91425" rIns="91425" tIns="91425">
            <a:noAutofit/>
          </a:bodyPr>
          <a:lstStyle/>
          <a:p>
            <a:pPr lvl="0">
              <a:spcBef>
                <a:spcPts val="0"/>
              </a:spcBef>
              <a:buNone/>
            </a:pPr>
            <a:r>
              <a:t/>
            </a:r>
            <a:endParaRPr/>
          </a:p>
        </p:txBody>
      </p:sp>
      <p:sp>
        <p:nvSpPr>
          <p:cNvPr id="174" name="Shape 174"/>
          <p:cNvSpPr/>
          <p:nvPr>
            <p:ph idx="2"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66908" y="4715153"/>
            <a:ext cx="5335269" cy="4466987"/>
          </a:xfrm>
          <a:prstGeom prst="rect">
            <a:avLst/>
          </a:prstGeom>
        </p:spPr>
        <p:txBody>
          <a:bodyPr anchorCtr="0" anchor="t" bIns="91425" lIns="91425" rIns="91425" tIns="91425">
            <a:noAutofit/>
          </a:bodyPr>
          <a:lstStyle/>
          <a:p>
            <a:pPr lvl="0">
              <a:spcBef>
                <a:spcPts val="0"/>
              </a:spcBef>
              <a:buNone/>
            </a:pPr>
            <a:r>
              <a:t/>
            </a:r>
            <a:endParaRPr/>
          </a:p>
        </p:txBody>
      </p:sp>
      <p:sp>
        <p:nvSpPr>
          <p:cNvPr id="180" name="Shape 180"/>
          <p:cNvSpPr/>
          <p:nvPr>
            <p:ph idx="2" type="sldImg"/>
          </p:nvPr>
        </p:nvSpPr>
        <p:spPr>
          <a:xfrm>
            <a:off x="854075" y="744537"/>
            <a:ext cx="4960937" cy="3722686"/>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3_Title Slide_UWL logo">
    <p:spTree>
      <p:nvGrpSpPr>
        <p:cNvPr id="84" name="Shape 84"/>
        <p:cNvGrpSpPr/>
        <p:nvPr/>
      </p:nvGrpSpPr>
      <p:grpSpPr>
        <a:xfrm>
          <a:off x="0" y="0"/>
          <a:ext cx="0" cy="0"/>
          <a:chOff x="0" y="0"/>
          <a:chExt cx="0" cy="0"/>
        </a:xfrm>
      </p:grpSpPr>
      <p:sp>
        <p:nvSpPr>
          <p:cNvPr id="85" name="Shape 85"/>
          <p:cNvSpPr/>
          <p:nvPr/>
        </p:nvSpPr>
        <p:spPr>
          <a:xfrm>
            <a:off x="8012113" y="6092825"/>
            <a:ext cx="468311" cy="468312"/>
          </a:xfrm>
          <a:prstGeom prst="ellipse">
            <a:avLst/>
          </a:prstGeom>
          <a:solidFill>
            <a:schemeClr val="lt1"/>
          </a:solidFill>
          <a:ln cap="flat" cmpd="sng" w="28575">
            <a:solidFill>
              <a:srgbClr val="74767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400">
              <a:solidFill>
                <a:schemeClr val="lt1"/>
              </a:solidFill>
              <a:latin typeface="Verdana"/>
              <a:ea typeface="Verdana"/>
              <a:cs typeface="Verdana"/>
              <a:sym typeface="Verdana"/>
            </a:endParaRPr>
          </a:p>
        </p:txBody>
      </p:sp>
      <p:sp>
        <p:nvSpPr>
          <p:cNvPr id="86" name="Shape 86"/>
          <p:cNvSpPr txBox="1"/>
          <p:nvPr>
            <p:ph type="ctrTitle"/>
          </p:nvPr>
        </p:nvSpPr>
        <p:spPr>
          <a:xfrm>
            <a:off x="856994" y="1873577"/>
            <a:ext cx="5299182" cy="1470024"/>
          </a:xfrm>
          <a:prstGeom prst="rect">
            <a:avLst/>
          </a:prstGeom>
          <a:noFill/>
          <a:ln>
            <a:noFill/>
          </a:ln>
        </p:spPr>
        <p:txBody>
          <a:bodyPr anchorCtr="0" anchor="b" bIns="91425" lIns="91425" rIns="91425" tIns="91425"/>
          <a:lstStyle>
            <a:lvl1pPr indent="0" lvl="0" marL="0" marR="0" rtl="0" algn="ctr">
              <a:spcBef>
                <a:spcPts val="0"/>
              </a:spcBef>
              <a:buClr>
                <a:schemeClr val="dk1"/>
              </a:buClr>
              <a:buFont typeface="Calibri"/>
              <a:buNone/>
              <a:defRPr b="0" i="0" sz="3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7" name="Shape 87"/>
          <p:cNvSpPr txBox="1"/>
          <p:nvPr>
            <p:ph idx="1" type="subTitle"/>
          </p:nvPr>
        </p:nvSpPr>
        <p:spPr>
          <a:xfrm>
            <a:off x="864904" y="3463210"/>
            <a:ext cx="5291270" cy="613860"/>
          </a:xfrm>
          <a:prstGeom prst="rect">
            <a:avLst/>
          </a:prstGeom>
          <a:noFill/>
          <a:ln>
            <a:noFill/>
          </a:ln>
        </p:spPr>
        <p:txBody>
          <a:bodyPr anchorCtr="0" anchor="t" bIns="91425" lIns="91425" rIns="91425" tIns="91425"/>
          <a:lstStyle>
            <a:lvl1pPr indent="0" lvl="0" marL="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88" name="Shape 8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cxnSp>
        <p:nvCxnSpPr>
          <p:cNvPr id="89" name="Shape 89"/>
          <p:cNvCxnSpPr/>
          <p:nvPr/>
        </p:nvCxnSpPr>
        <p:spPr>
          <a:xfrm flipH="1" rot="10800000">
            <a:off x="971550" y="3444725"/>
            <a:ext cx="5712198" cy="4911"/>
          </a:xfrm>
          <a:prstGeom prst="straightConnector1">
            <a:avLst/>
          </a:prstGeom>
          <a:noFill/>
          <a:ln cap="flat" cmpd="sng" w="19050">
            <a:solidFill>
              <a:srgbClr val="747678"/>
            </a:solidFill>
            <a:prstDash val="dash"/>
            <a:bevel/>
            <a:headEnd len="med" w="med" type="none"/>
            <a:tailEnd len="med" w="med" type="none"/>
          </a:ln>
        </p:spPr>
      </p:cxnSp>
      <p:sp>
        <p:nvSpPr>
          <p:cNvPr id="90" name="Shape 9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grpSp>
        <p:nvGrpSpPr>
          <p:cNvPr id="91" name="Shape 91"/>
          <p:cNvGrpSpPr/>
          <p:nvPr/>
        </p:nvGrpSpPr>
        <p:grpSpPr>
          <a:xfrm>
            <a:off x="488950" y="1300667"/>
            <a:ext cx="10347745" cy="5224675"/>
            <a:chOff x="488950" y="1300667"/>
            <a:chExt cx="10347745" cy="5224675"/>
          </a:xfrm>
        </p:grpSpPr>
        <p:cxnSp>
          <p:nvCxnSpPr>
            <p:cNvPr id="92" name="Shape 92"/>
            <p:cNvCxnSpPr/>
            <p:nvPr/>
          </p:nvCxnSpPr>
          <p:spPr>
            <a:xfrm flipH="1">
              <a:off x="4572000" y="3501007"/>
              <a:ext cx="4032449" cy="2016224"/>
            </a:xfrm>
            <a:prstGeom prst="straightConnector1">
              <a:avLst/>
            </a:prstGeom>
            <a:noFill/>
            <a:ln cap="rnd" cmpd="sng" w="19050">
              <a:solidFill>
                <a:srgbClr val="B34215"/>
              </a:solidFill>
              <a:prstDash val="dash"/>
              <a:round/>
              <a:headEnd len="med" w="med" type="none"/>
              <a:tailEnd len="med" w="med" type="none"/>
            </a:ln>
          </p:spPr>
        </p:cxnSp>
        <p:sp>
          <p:nvSpPr>
            <p:cNvPr id="93" name="Shape 93"/>
            <p:cNvSpPr/>
            <p:nvPr/>
          </p:nvSpPr>
          <p:spPr>
            <a:xfrm>
              <a:off x="3167064" y="5120407"/>
              <a:ext cx="1404935" cy="1404935"/>
            </a:xfrm>
            <a:prstGeom prst="ellipse">
              <a:avLst/>
            </a:prstGeom>
            <a:solidFill>
              <a:schemeClr val="lt1"/>
            </a:solidFill>
            <a:ln cap="flat" cmpd="sng" w="28575">
              <a:solidFill>
                <a:srgbClr val="ED1C24"/>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94" name="Shape 94"/>
            <p:cNvSpPr/>
            <p:nvPr/>
          </p:nvSpPr>
          <p:spPr>
            <a:xfrm flipH="1">
              <a:off x="3205112" y="5156869"/>
              <a:ext cx="358775" cy="360363"/>
            </a:xfrm>
            <a:prstGeom prst="ellipse">
              <a:avLst/>
            </a:prstGeom>
            <a:solidFill>
              <a:srgbClr val="CC7B16"/>
            </a:solidFill>
            <a:ln cap="flat" cmpd="sng" w="25400">
              <a:solidFill>
                <a:srgbClr val="CC7B16"/>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cxnSp>
          <p:nvCxnSpPr>
            <p:cNvPr id="95" name="Shape 95"/>
            <p:cNvCxnSpPr/>
            <p:nvPr/>
          </p:nvCxnSpPr>
          <p:spPr>
            <a:xfrm rot="10800000">
              <a:off x="1331641" y="5263107"/>
              <a:ext cx="1800201" cy="432050"/>
            </a:xfrm>
            <a:prstGeom prst="straightConnector1">
              <a:avLst/>
            </a:prstGeom>
            <a:noFill/>
            <a:ln cap="rnd" cmpd="sng" w="19050">
              <a:solidFill>
                <a:srgbClr val="CC7B16"/>
              </a:solidFill>
              <a:prstDash val="dash"/>
              <a:round/>
              <a:headEnd len="med" w="med" type="none"/>
              <a:tailEnd len="med" w="med" type="none"/>
            </a:ln>
          </p:spPr>
        </p:cxnSp>
        <p:sp>
          <p:nvSpPr>
            <p:cNvPr id="96" name="Shape 96"/>
            <p:cNvSpPr/>
            <p:nvPr/>
          </p:nvSpPr>
          <p:spPr>
            <a:xfrm>
              <a:off x="488950" y="4716685"/>
              <a:ext cx="863898" cy="865352"/>
            </a:xfrm>
            <a:prstGeom prst="ellipse">
              <a:avLst/>
            </a:prstGeom>
            <a:solidFill>
              <a:srgbClr val="939598"/>
            </a:solidFill>
            <a:ln cap="flat" cmpd="sng" w="25400">
              <a:solidFill>
                <a:srgbClr val="9395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paragonUWL_CMYK_300dpi_BLOWUP_small.TIF" id="97" name="Shape 97"/>
            <p:cNvPicPr preferRelativeResize="0"/>
            <p:nvPr/>
          </p:nvPicPr>
          <p:blipFill/>
          <p:spPr>
            <a:xfrm>
              <a:off x="6516216" y="1300667"/>
              <a:ext cx="4320480" cy="4303047"/>
            </a:xfrm>
            <a:prstGeom prst="ellipse">
              <a:avLst/>
            </a:prstGeom>
            <a:solidFill>
              <a:srgbClr val="FFFFFF"/>
            </a:solidFill>
            <a:ln>
              <a:noFill/>
            </a:ln>
          </p:spPr>
        </p:pic>
      </p:grpSp>
      <p:pic>
        <p:nvPicPr>
          <p:cNvPr descr="logo for powerpoint reduced size .jpg" id="98" name="Shape 98"/>
          <p:cNvPicPr preferRelativeResize="0"/>
          <p:nvPr/>
        </p:nvPicPr>
        <p:blipFill rotWithShape="1">
          <a:blip r:embed="rId2">
            <a:alphaModFix/>
          </a:blip>
          <a:srcRect b="0" l="0" r="0" t="0"/>
          <a:stretch/>
        </p:blipFill>
        <p:spPr>
          <a:xfrm>
            <a:off x="409575" y="549275"/>
            <a:ext cx="2170176" cy="475488"/>
          </a:xfrm>
          <a:prstGeom prst="rect">
            <a:avLst/>
          </a:prstGeom>
          <a:noFill/>
          <a:ln>
            <a:noFill/>
          </a:ln>
        </p:spPr>
      </p:pic>
      <p:sp>
        <p:nvSpPr>
          <p:cNvPr id="99" name="Shape 99"/>
          <p:cNvSpPr/>
          <p:nvPr/>
        </p:nvSpPr>
        <p:spPr>
          <a:xfrm>
            <a:off x="0" y="0"/>
            <a:ext cx="9144000" cy="457200"/>
          </a:xfrm>
          <a:prstGeom prst="rect">
            <a:avLst/>
          </a:prstGeom>
          <a:no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Calibri"/>
              <a:ea typeface="Calibri"/>
              <a:cs typeface="Calibri"/>
              <a:sym typeface="Calibri"/>
            </a:endParaRPr>
          </a:p>
        </p:txBody>
      </p:sp>
      <p:pic>
        <p:nvPicPr>
          <p:cNvPr descr="New Picture (86)" id="100" name="Shape 100"/>
          <p:cNvPicPr preferRelativeResize="0"/>
          <p:nvPr/>
        </p:nvPicPr>
        <p:blipFill rotWithShape="1">
          <a:blip r:embed="rId3">
            <a:alphaModFix/>
          </a:blip>
          <a:srcRect b="0" l="0" r="0" t="0"/>
          <a:stretch/>
        </p:blipFill>
        <p:spPr>
          <a:xfrm>
            <a:off x="0" y="6093296"/>
            <a:ext cx="2179637" cy="601662"/>
          </a:xfrm>
          <a:prstGeom prst="rect">
            <a:avLst/>
          </a:prstGeom>
          <a:noFill/>
          <a:ln>
            <a:noFill/>
          </a:ln>
        </p:spPr>
      </p:pic>
      <p:sp>
        <p:nvSpPr>
          <p:cNvPr id="101" name="Shape 101"/>
          <p:cNvSpPr/>
          <p:nvPr/>
        </p:nvSpPr>
        <p:spPr>
          <a:xfrm>
            <a:off x="0" y="6694959"/>
            <a:ext cx="9144000" cy="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GB" sz="1100" u="none" cap="none" strike="noStrike">
                <a:solidFill>
                  <a:schemeClr val="dk1"/>
                </a:solidFill>
                <a:latin typeface="Calibri"/>
                <a:ea typeface="Calibri"/>
                <a:cs typeface="Calibri"/>
                <a:sym typeface="Calibri"/>
              </a:rPr>
              <a:t> </a:t>
            </a:r>
          </a:p>
          <a:p>
            <a:pPr indent="0" lvl="0" marL="0" marR="0" rtl="0" algn="l">
              <a:lnSpc>
                <a:spcPct val="100000"/>
              </a:lnSpc>
              <a:spcBef>
                <a:spcPts val="0"/>
              </a:spcBef>
              <a:spcAft>
                <a:spcPts val="0"/>
              </a:spcAft>
              <a:buClr>
                <a:schemeClr val="dk1"/>
              </a:buClr>
              <a:buSzPct val="25000"/>
              <a:buFont typeface="Calibri"/>
              <a:buNone/>
            </a:pPr>
            <a:r>
              <a:rPr b="0" i="0" lang="en-GB" sz="1100" u="none" cap="none" strike="noStrike">
                <a:solidFill>
                  <a:schemeClr val="dk1"/>
                </a:solidFill>
                <a:latin typeface="Calibri"/>
                <a:ea typeface="Calibri"/>
                <a:cs typeface="Calibri"/>
                <a:sym typeface="Calibri"/>
              </a:rPr>
              <a:t>The project is funded by the European Commission’s Directorate of Home Affairs under an Internal Security Fund’s targeted call.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AndObj">
  <p:cSld name="Title, Text, and Content">
    <p:spTree>
      <p:nvGrpSpPr>
        <p:cNvPr id="102" name="Shape 102"/>
        <p:cNvGrpSpPr/>
        <p:nvPr/>
      </p:nvGrpSpPr>
      <p:grpSpPr>
        <a:xfrm>
          <a:off x="0" y="0"/>
          <a:ext cx="0" cy="0"/>
          <a:chOff x="0" y="0"/>
          <a:chExt cx="0" cy="0"/>
        </a:xfrm>
      </p:grpSpPr>
      <p:sp>
        <p:nvSpPr>
          <p:cNvPr id="103" name="Shape 103"/>
          <p:cNvSpPr txBox="1"/>
          <p:nvPr>
            <p:ph type="title"/>
          </p:nvPr>
        </p:nvSpPr>
        <p:spPr>
          <a:xfrm>
            <a:off x="1371600" y="274637"/>
            <a:ext cx="73152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4" name="Shape 104"/>
          <p:cNvSpPr txBox="1"/>
          <p:nvPr>
            <p:ph idx="1" type="body"/>
          </p:nvPr>
        </p:nvSpPr>
        <p:spPr>
          <a:xfrm>
            <a:off x="1371600" y="1600200"/>
            <a:ext cx="3581399"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05" name="Shape 105"/>
          <p:cNvSpPr txBox="1"/>
          <p:nvPr>
            <p:ph idx="2" type="body"/>
          </p:nvPr>
        </p:nvSpPr>
        <p:spPr>
          <a:xfrm>
            <a:off x="5105400" y="1600200"/>
            <a:ext cx="3581399"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06" name="Shape 106"/>
          <p:cNvSpPr txBox="1"/>
          <p:nvPr>
            <p:ph idx="10" type="dt"/>
          </p:nvPr>
        </p:nvSpPr>
        <p:spPr>
          <a:xfrm>
            <a:off x="457200" y="6245225"/>
            <a:ext cx="2133599" cy="476249"/>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7" name="Shape 107"/>
          <p:cNvSpPr txBox="1"/>
          <p:nvPr>
            <p:ph idx="11" type="ftr"/>
          </p:nvPr>
        </p:nvSpPr>
        <p:spPr>
          <a:xfrm>
            <a:off x="3124200" y="6245225"/>
            <a:ext cx="2895600" cy="476249"/>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8" name="Shape 108"/>
          <p:cNvSpPr txBox="1"/>
          <p:nvPr>
            <p:ph idx="12" type="sldNum"/>
          </p:nvPr>
        </p:nvSpPr>
        <p:spPr>
          <a:xfrm>
            <a:off x="6553200" y="6245225"/>
            <a:ext cx="2133599" cy="47624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l">
              <a:spcBef>
                <a:spcPts val="0"/>
              </a:spcBef>
              <a:buClr>
                <a:srgbClr val="7030A0"/>
              </a:buClr>
              <a:buFont typeface="Arial"/>
              <a:buNone/>
              <a:defRPr b="1" i="0" sz="3200" u="none" cap="none" strike="noStrike">
                <a:solidFill>
                  <a:srgbClr val="7030A0"/>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46050" lvl="1" marL="742950" marR="0" rtl="0" algn="l">
              <a:spcBef>
                <a:spcPts val="440"/>
              </a:spcBef>
              <a:buClr>
                <a:schemeClr val="dk1"/>
              </a:buClr>
              <a:buSzPct val="100000"/>
              <a:buFont typeface="Arial"/>
              <a:buChar char="–"/>
              <a:defRPr b="0" i="0" sz="2200" u="none" cap="none" strike="noStrike">
                <a:solidFill>
                  <a:schemeClr val="dk1"/>
                </a:solidFill>
                <a:latin typeface="Arial"/>
                <a:ea typeface="Arial"/>
                <a:cs typeface="Arial"/>
                <a:sym typeface="Arial"/>
              </a:defRPr>
            </a:lvl2pPr>
            <a:lvl3pPr indent="-88900" lvl="2" marL="1143000" marR="0" rtl="0" algn="l">
              <a:spcBef>
                <a:spcPts val="440"/>
              </a:spcBef>
              <a:buClr>
                <a:schemeClr val="dk1"/>
              </a:buClr>
              <a:buSzPct val="100000"/>
              <a:buFont typeface="Arial"/>
              <a:buChar char="•"/>
              <a:defRPr b="0" i="0" sz="22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l">
              <a:spcBef>
                <a:spcPts val="0"/>
              </a:spcBef>
              <a:buClr>
                <a:srgbClr val="7030A0"/>
              </a:buClr>
              <a:buFont typeface="Calibri"/>
              <a:buNone/>
              <a:defRPr b="1" i="0" sz="3200" u="none" cap="none" strike="noStrike">
                <a:solidFill>
                  <a:srgbClr val="7030A0"/>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46050" lvl="1" marL="742950" marR="0" rtl="0" algn="l">
              <a:spcBef>
                <a:spcPts val="440"/>
              </a:spcBef>
              <a:buClr>
                <a:schemeClr val="dk1"/>
              </a:buClr>
              <a:buSzPct val="100000"/>
              <a:buFont typeface="Arial"/>
              <a:buChar char="–"/>
              <a:defRPr b="0" i="0" sz="2200" u="none" cap="none" strike="noStrike">
                <a:solidFill>
                  <a:schemeClr val="dk1"/>
                </a:solidFill>
                <a:latin typeface="Arial"/>
                <a:ea typeface="Arial"/>
                <a:cs typeface="Arial"/>
                <a:sym typeface="Arial"/>
              </a:defRPr>
            </a:lvl2pPr>
            <a:lvl3pPr indent="-88900" lvl="2" marL="1143000" marR="0" rtl="0" algn="l">
              <a:spcBef>
                <a:spcPts val="440"/>
              </a:spcBef>
              <a:buClr>
                <a:schemeClr val="dk1"/>
              </a:buClr>
              <a:buSzPct val="100000"/>
              <a:buFont typeface="Arial"/>
              <a:buChar char="•"/>
              <a:defRPr b="0" i="0" sz="22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46050" lvl="1" marL="742950" marR="0" rtl="0" algn="l">
              <a:spcBef>
                <a:spcPts val="440"/>
              </a:spcBef>
              <a:buClr>
                <a:schemeClr val="dk1"/>
              </a:buClr>
              <a:buSzPct val="100000"/>
              <a:buFont typeface="Arial"/>
              <a:buChar char="–"/>
              <a:defRPr b="0" i="0" sz="2200" u="none" cap="none" strike="noStrike">
                <a:solidFill>
                  <a:schemeClr val="dk1"/>
                </a:solidFill>
                <a:latin typeface="Arial"/>
                <a:ea typeface="Arial"/>
                <a:cs typeface="Arial"/>
                <a:sym typeface="Arial"/>
              </a:defRPr>
            </a:lvl2pPr>
            <a:lvl3pPr indent="-88900" lvl="2" marL="1143000" marR="0" rtl="0" algn="l">
              <a:spcBef>
                <a:spcPts val="440"/>
              </a:spcBef>
              <a:buClr>
                <a:schemeClr val="dk1"/>
              </a:buClr>
              <a:buSzPct val="100000"/>
              <a:buFont typeface="Arial"/>
              <a:buChar char="•"/>
              <a:defRPr b="0" i="0" sz="22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l">
              <a:spcBef>
                <a:spcPts val="0"/>
              </a:spcBef>
              <a:buClr>
                <a:srgbClr val="7030A0"/>
              </a:buClr>
              <a:buFont typeface="Arial"/>
              <a:buNone/>
              <a:defRPr b="1" i="0" sz="3200" u="none" cap="none" strike="noStrike">
                <a:solidFill>
                  <a:srgbClr val="7030A0"/>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5.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pic>
        <p:nvPicPr>
          <p:cNvPr id="114" name="Shape 114"/>
          <p:cNvPicPr preferRelativeResize="0"/>
          <p:nvPr/>
        </p:nvPicPr>
        <p:blipFill rotWithShape="1">
          <a:blip r:embed="rId3">
            <a:alphaModFix/>
          </a:blip>
          <a:srcRect b="0" l="0" r="0" t="0"/>
          <a:stretch/>
        </p:blipFill>
        <p:spPr>
          <a:xfrm>
            <a:off x="0" y="0"/>
            <a:ext cx="9144000" cy="5805264"/>
          </a:xfrm>
          <a:prstGeom prst="rect">
            <a:avLst/>
          </a:prstGeom>
          <a:noFill/>
          <a:ln>
            <a:noFill/>
          </a:ln>
        </p:spPr>
      </p:pic>
      <p:sp>
        <p:nvSpPr>
          <p:cNvPr id="115" name="Shape 115"/>
          <p:cNvSpPr txBox="1"/>
          <p:nvPr/>
        </p:nvSpPr>
        <p:spPr>
          <a:xfrm>
            <a:off x="36320" y="4763591"/>
            <a:ext cx="9108504" cy="1168563"/>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b="1" i="0" lang="en-GB" sz="4800" u="none" cap="none" strike="noStrike">
                <a:solidFill>
                  <a:schemeClr val="lt1"/>
                </a:solidFill>
                <a:latin typeface="Calibri"/>
                <a:ea typeface="Calibri"/>
                <a:cs typeface="Calibri"/>
                <a:sym typeface="Calibri"/>
              </a:rPr>
              <a:t>Combating Human Trafficking</a:t>
            </a:r>
          </a:p>
        </p:txBody>
      </p:sp>
      <p:sp>
        <p:nvSpPr>
          <p:cNvPr id="116" name="Shape 116"/>
          <p:cNvSpPr txBox="1"/>
          <p:nvPr/>
        </p:nvSpPr>
        <p:spPr>
          <a:xfrm>
            <a:off x="5320600" y="5762878"/>
            <a:ext cx="2736303" cy="338554"/>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GB" sz="1600" u="none" cap="none" strike="noStrike">
                <a:solidFill>
                  <a:schemeClr val="dk1"/>
                </a:solidFill>
                <a:latin typeface="Calibri"/>
                <a:ea typeface="Calibri"/>
                <a:cs typeface="Calibri"/>
                <a:sym typeface="Calibri"/>
              </a:rPr>
              <a:t>Combat THB is a Project of:</a:t>
            </a:r>
          </a:p>
        </p:txBody>
      </p:sp>
      <p:pic>
        <p:nvPicPr>
          <p:cNvPr id="117" name="Shape 117"/>
          <p:cNvPicPr preferRelativeResize="0"/>
          <p:nvPr/>
        </p:nvPicPr>
        <p:blipFill rotWithShape="1">
          <a:blip r:embed="rId4">
            <a:alphaModFix/>
          </a:blip>
          <a:srcRect b="0" l="0" r="0" t="0"/>
          <a:stretch/>
        </p:blipFill>
        <p:spPr>
          <a:xfrm>
            <a:off x="179511" y="5920710"/>
            <a:ext cx="1512167" cy="244524"/>
          </a:xfrm>
          <a:prstGeom prst="rect">
            <a:avLst/>
          </a:prstGeom>
          <a:noFill/>
          <a:ln>
            <a:noFill/>
          </a:ln>
        </p:spPr>
      </p:pic>
      <p:pic>
        <p:nvPicPr>
          <p:cNvPr id="118" name="Shape 118"/>
          <p:cNvPicPr preferRelativeResize="0"/>
          <p:nvPr/>
        </p:nvPicPr>
        <p:blipFill rotWithShape="1">
          <a:blip r:embed="rId5">
            <a:alphaModFix/>
          </a:blip>
          <a:srcRect b="0" l="0" r="0" t="0"/>
          <a:stretch/>
        </p:blipFill>
        <p:spPr>
          <a:xfrm>
            <a:off x="4427983" y="6021287"/>
            <a:ext cx="4480679" cy="759852"/>
          </a:xfrm>
          <a:prstGeom prst="rect">
            <a:avLst/>
          </a:prstGeom>
          <a:noFill/>
          <a:ln>
            <a:noFill/>
          </a:ln>
        </p:spPr>
      </p:pic>
      <p:sp>
        <p:nvSpPr>
          <p:cNvPr id="119" name="Shape 119"/>
          <p:cNvSpPr txBox="1"/>
          <p:nvPr/>
        </p:nvSpPr>
        <p:spPr>
          <a:xfrm>
            <a:off x="36320" y="6248955"/>
            <a:ext cx="2505075" cy="528091"/>
          </a:xfrm>
          <a:prstGeom prst="rect">
            <a:avLst/>
          </a:prstGeom>
          <a:solidFill>
            <a:srgbClr val="FFFFFF"/>
          </a:solidFill>
          <a:ln>
            <a:noFill/>
          </a:ln>
        </p:spPr>
        <p:txBody>
          <a:bodyPr anchorCtr="0" anchor="t" bIns="45700" lIns="91425" rIns="91425" tIns="45700">
            <a:noAutofit/>
          </a:bodyPr>
          <a:lstStyle/>
          <a:p>
            <a:pPr indent="0" lvl="0" marL="0" marR="0" rtl="0" algn="just">
              <a:lnSpc>
                <a:spcPct val="115000"/>
              </a:lnSpc>
              <a:spcBef>
                <a:spcPts val="0"/>
              </a:spcBef>
              <a:spcAft>
                <a:spcPts val="0"/>
              </a:spcAft>
              <a:buSzPct val="25000"/>
              <a:buNone/>
            </a:pPr>
            <a:r>
              <a:rPr b="0" i="1" lang="en-GB" sz="600" u="none" cap="none" strike="noStrike">
                <a:solidFill>
                  <a:schemeClr val="dk1"/>
                </a:solidFill>
                <a:latin typeface="Arial"/>
                <a:ea typeface="Arial"/>
                <a:cs typeface="Arial"/>
                <a:sym typeface="Arial"/>
              </a:rPr>
              <a:t>This project has been funded with support from the European Commission. This publication reflects the views only of the authors, and the European Commission cannot be held responsible for any use which may be made of the information contained therein.</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7030A0"/>
              </a:buClr>
              <a:buSzPct val="25000"/>
              <a:buFont typeface="Arial"/>
              <a:buNone/>
            </a:pPr>
            <a:r>
              <a:rPr b="1" i="1" lang="en-GB" sz="4400" u="none" cap="none" strike="noStrike">
                <a:solidFill>
                  <a:srgbClr val="7030A0"/>
                </a:solidFill>
                <a:latin typeface="Arial"/>
                <a:ea typeface="Arial"/>
                <a:cs typeface="Arial"/>
                <a:sym typeface="Arial"/>
              </a:rPr>
              <a:t>Potential Barriers</a:t>
            </a:r>
          </a:p>
        </p:txBody>
      </p:sp>
      <p:sp>
        <p:nvSpPr>
          <p:cNvPr id="189" name="Shape 18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Check references when recruiting</a:t>
            </a:r>
          </a:p>
          <a:p>
            <a:pPr indent="-342900" lvl="0" marL="342900" marR="0" rtl="0" algn="l">
              <a:spcBef>
                <a:spcPts val="64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Check address of new recruits</a:t>
            </a:r>
          </a:p>
          <a:p>
            <a:pPr indent="-342900" lvl="0" marL="342900" marR="0" rtl="0" algn="l">
              <a:spcBef>
                <a:spcPts val="64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Check bank details of new recruits</a:t>
            </a:r>
          </a:p>
          <a:p>
            <a:pPr indent="-342900" lvl="0" marL="342900" marR="0" rtl="0" algn="l">
              <a:spcBef>
                <a:spcPts val="64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Have colleague ‘buddy’ system for new recruits to ensure some interaction</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7030A0"/>
              </a:buClr>
              <a:buSzPct val="25000"/>
              <a:buFont typeface="Arial"/>
              <a:buNone/>
            </a:pPr>
            <a:r>
              <a:rPr b="1" i="1" lang="en-GB" sz="4400" u="none" cap="none" strike="noStrike">
                <a:solidFill>
                  <a:srgbClr val="7030A0"/>
                </a:solidFill>
                <a:latin typeface="Arial"/>
                <a:ea typeface="Arial"/>
                <a:cs typeface="Arial"/>
                <a:sym typeface="Arial"/>
              </a:rPr>
              <a:t>Karla’s Story</a:t>
            </a:r>
          </a:p>
        </p:txBody>
      </p:sp>
      <p:pic>
        <p:nvPicPr>
          <p:cNvPr id="125" name="Shape 125"/>
          <p:cNvPicPr preferRelativeResize="0"/>
          <p:nvPr/>
        </p:nvPicPr>
        <p:blipFill rotWithShape="1">
          <a:blip r:embed="rId3">
            <a:alphaModFix/>
          </a:blip>
          <a:srcRect b="0" l="0" r="0" t="0"/>
          <a:stretch/>
        </p:blipFill>
        <p:spPr>
          <a:xfrm>
            <a:off x="3995935" y="3140967"/>
            <a:ext cx="1656183" cy="913756"/>
          </a:xfrm>
          <a:prstGeom prst="rect">
            <a:avLst/>
          </a:prstGeom>
          <a:noFill/>
          <a:ln>
            <a:noFill/>
          </a:ln>
        </p:spPr>
      </p:pic>
      <p:sp>
        <p:nvSpPr>
          <p:cNvPr id="126" name="Shape 126"/>
          <p:cNvSpPr txBox="1"/>
          <p:nvPr>
            <p:ph idx="1" type="body"/>
          </p:nvPr>
        </p:nvSpPr>
        <p:spPr>
          <a:xfrm>
            <a:off x="1691680" y="1988840"/>
            <a:ext cx="6120680" cy="792087"/>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chemeClr val="dk1"/>
              </a:buClr>
              <a:buSzPct val="25000"/>
              <a:buFont typeface="Arial"/>
              <a:buNone/>
            </a:pPr>
            <a:r>
              <a:rPr b="0" i="0" lang="en-GB" sz="3600" u="none" cap="none" strike="noStrike">
                <a:solidFill>
                  <a:schemeClr val="dk1"/>
                </a:solidFill>
                <a:latin typeface="Arial"/>
                <a:ea typeface="Arial"/>
                <a:cs typeface="Arial"/>
                <a:sym typeface="Arial"/>
              </a:rPr>
              <a:t>Listen to Karla’s story:</a:t>
            </a:r>
          </a:p>
          <a:p>
            <a:pPr indent="0" lvl="0" marL="0" marR="0" rtl="0" algn="l">
              <a:spcBef>
                <a:spcPts val="720"/>
              </a:spcBef>
              <a:spcAft>
                <a:spcPts val="0"/>
              </a:spcAft>
              <a:buClr>
                <a:schemeClr val="dk1"/>
              </a:buClr>
              <a:buSzPct val="25000"/>
              <a:buFont typeface="Arial"/>
              <a:buNone/>
            </a:pPr>
            <a:r>
              <a:t/>
            </a:r>
            <a:endParaRPr b="0" i="0" sz="3600" u="none" cap="none" strike="noStrike">
              <a:solidFill>
                <a:schemeClr val="dk1"/>
              </a:solidFill>
              <a:latin typeface="Arial"/>
              <a:ea typeface="Arial"/>
              <a:cs typeface="Arial"/>
              <a:sym typeface="Arial"/>
            </a:endParaRPr>
          </a:p>
          <a:p>
            <a:pPr indent="0" lvl="0" marL="0" marR="0" rtl="0" algn="l">
              <a:spcBef>
                <a:spcPts val="720"/>
              </a:spcBef>
              <a:spcAft>
                <a:spcPts val="0"/>
              </a:spcAft>
              <a:buClr>
                <a:schemeClr val="dk1"/>
              </a:buClr>
              <a:buSzPct val="25000"/>
              <a:buFont typeface="Arial"/>
              <a:buNone/>
            </a:pPr>
            <a:r>
              <a:rPr b="0" i="0" lang="en-GB" sz="3600" u="none" cap="none" strike="noStrike">
                <a:solidFill>
                  <a:schemeClr val="dk1"/>
                </a:solidFill>
                <a:latin typeface="Arial"/>
                <a:ea typeface="Arial"/>
                <a:cs typeface="Arial"/>
                <a:sym typeface="Arial"/>
              </a:rPr>
              <a:t> </a:t>
            </a:r>
          </a:p>
          <a:p>
            <a:pPr indent="0" lvl="0" marL="0" marR="0" rtl="0" algn="l">
              <a:spcBef>
                <a:spcPts val="720"/>
              </a:spcBef>
              <a:buClr>
                <a:schemeClr val="dk1"/>
              </a:buClr>
              <a:buSzPct val="25000"/>
              <a:buFont typeface="Arial"/>
              <a:buNone/>
            </a:pPr>
            <a:r>
              <a:t/>
            </a:r>
            <a:endParaRPr b="0" i="0" sz="3600" u="none" cap="none" strike="noStrike">
              <a:solidFill>
                <a:schemeClr val="dk1"/>
              </a:solidFill>
              <a:latin typeface="Arial"/>
              <a:ea typeface="Arial"/>
              <a:cs typeface="Arial"/>
              <a:sym typeface="Aria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Shape 131"/>
          <p:cNvSpPr txBox="1"/>
          <p:nvPr>
            <p:ph type="title"/>
          </p:nvPr>
        </p:nvSpPr>
        <p:spPr>
          <a:xfrm>
            <a:off x="486389" y="451520"/>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7030A0"/>
              </a:buClr>
              <a:buSzPct val="25000"/>
              <a:buFont typeface="Arial"/>
              <a:buNone/>
            </a:pPr>
            <a:r>
              <a:rPr b="1" i="1" lang="en-GB" sz="4400" u="none" cap="none" strike="noStrike">
                <a:solidFill>
                  <a:srgbClr val="7030A0"/>
                </a:solidFill>
                <a:latin typeface="Arial"/>
                <a:ea typeface="Arial"/>
                <a:cs typeface="Arial"/>
                <a:sym typeface="Arial"/>
              </a:rPr>
              <a:t>Karla’s Story:  A Summary</a:t>
            </a:r>
          </a:p>
        </p:txBody>
      </p:sp>
      <p:sp>
        <p:nvSpPr>
          <p:cNvPr id="132" name="Shape 132"/>
          <p:cNvSpPr txBox="1"/>
          <p:nvPr>
            <p:ph idx="1" type="body"/>
          </p:nvPr>
        </p:nvSpPr>
        <p:spPr>
          <a:xfrm>
            <a:off x="457200" y="1600200"/>
            <a:ext cx="8507288"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GB" sz="2800" u="none" cap="none" strike="noStrike">
                <a:solidFill>
                  <a:schemeClr val="dk1"/>
                </a:solidFill>
                <a:latin typeface="Arial"/>
                <a:ea typeface="Arial"/>
                <a:cs typeface="Arial"/>
                <a:sym typeface="Arial"/>
              </a:rPr>
              <a:t>Moved across the country for work</a:t>
            </a:r>
          </a:p>
          <a:p>
            <a:pPr indent="-342900" lvl="0" marL="342900" marR="0" rtl="0" algn="l">
              <a:spcBef>
                <a:spcPts val="560"/>
              </a:spcBef>
              <a:spcAft>
                <a:spcPts val="0"/>
              </a:spcAft>
              <a:buClr>
                <a:schemeClr val="dk1"/>
              </a:buClr>
              <a:buSzPct val="100000"/>
              <a:buFont typeface="Arial"/>
              <a:buChar char="•"/>
            </a:pPr>
            <a:r>
              <a:rPr b="0" i="0" lang="en-GB" sz="2800" u="none" cap="none" strike="noStrike">
                <a:solidFill>
                  <a:schemeClr val="dk1"/>
                </a:solidFill>
                <a:latin typeface="Arial"/>
                <a:ea typeface="Arial"/>
                <a:cs typeface="Arial"/>
                <a:sym typeface="Arial"/>
              </a:rPr>
              <a:t>Trained by traffickers for employment</a:t>
            </a:r>
          </a:p>
          <a:p>
            <a:pPr indent="-342900" lvl="0" marL="342900" marR="0" rtl="0" algn="l">
              <a:spcBef>
                <a:spcPts val="560"/>
              </a:spcBef>
              <a:spcAft>
                <a:spcPts val="0"/>
              </a:spcAft>
              <a:buClr>
                <a:schemeClr val="dk1"/>
              </a:buClr>
              <a:buSzPct val="100000"/>
              <a:buFont typeface="Arial"/>
              <a:buChar char="•"/>
            </a:pPr>
            <a:r>
              <a:rPr b="0" i="0" lang="en-GB" sz="2800" u="none" cap="none" strike="noStrike">
                <a:solidFill>
                  <a:schemeClr val="dk1"/>
                </a:solidFill>
                <a:latin typeface="Arial"/>
                <a:ea typeface="Arial"/>
                <a:cs typeface="Arial"/>
                <a:sym typeface="Arial"/>
              </a:rPr>
              <a:t>Forced to change non-commissionable reservations into commissioned reservations</a:t>
            </a:r>
          </a:p>
          <a:p>
            <a:pPr indent="-342900" lvl="0" marL="342900" marR="0" rtl="0" algn="l">
              <a:spcBef>
                <a:spcPts val="560"/>
              </a:spcBef>
              <a:spcAft>
                <a:spcPts val="0"/>
              </a:spcAft>
              <a:buClr>
                <a:schemeClr val="dk1"/>
              </a:buClr>
              <a:buSzPct val="100000"/>
              <a:buFont typeface="Arial"/>
              <a:buChar char="•"/>
            </a:pPr>
            <a:r>
              <a:rPr b="0" i="0" lang="en-GB" sz="2800" u="none" cap="none" strike="noStrike">
                <a:solidFill>
                  <a:schemeClr val="dk1"/>
                </a:solidFill>
                <a:latin typeface="Arial"/>
                <a:ea typeface="Arial"/>
                <a:cs typeface="Arial"/>
                <a:sym typeface="Arial"/>
              </a:rPr>
              <a:t>Worked extra shifts and did not socialise with colleagues</a:t>
            </a:r>
          </a:p>
          <a:p>
            <a:pPr indent="-342900" lvl="0" marL="342900" marR="0" rtl="0" algn="l">
              <a:spcBef>
                <a:spcPts val="560"/>
              </a:spcBef>
              <a:spcAft>
                <a:spcPts val="0"/>
              </a:spcAft>
              <a:buClr>
                <a:schemeClr val="dk1"/>
              </a:buClr>
              <a:buSzPct val="100000"/>
              <a:buFont typeface="Arial"/>
              <a:buChar char="•"/>
            </a:pPr>
            <a:r>
              <a:rPr b="0" i="0" lang="en-GB" sz="2800" u="none" cap="none" strike="noStrike">
                <a:solidFill>
                  <a:schemeClr val="dk1"/>
                </a:solidFill>
                <a:latin typeface="Arial"/>
                <a:ea typeface="Arial"/>
                <a:cs typeface="Arial"/>
                <a:sym typeface="Arial"/>
              </a:rPr>
              <a:t>Caught by hotel and reported to police</a:t>
            </a:r>
          </a:p>
          <a:p>
            <a:pPr indent="-342900" lvl="0" marL="342900" marR="0" rtl="0" algn="l">
              <a:spcBef>
                <a:spcPts val="560"/>
              </a:spcBef>
              <a:spcAft>
                <a:spcPts val="0"/>
              </a:spcAft>
              <a:buClr>
                <a:schemeClr val="dk1"/>
              </a:buClr>
              <a:buSzPct val="100000"/>
              <a:buFont typeface="Arial"/>
              <a:buChar char="•"/>
            </a:pPr>
            <a:r>
              <a:rPr b="0" i="0" lang="en-GB" sz="2800" u="none" cap="none" strike="noStrike">
                <a:solidFill>
                  <a:schemeClr val="dk1"/>
                </a:solidFill>
                <a:latin typeface="Arial"/>
                <a:ea typeface="Arial"/>
                <a:cs typeface="Arial"/>
                <a:sym typeface="Arial"/>
              </a:rPr>
              <a:t>Remanded in custody as no fixed address and no means of support</a:t>
            </a:r>
          </a:p>
          <a:p>
            <a:pPr indent="-342900" lvl="0" marL="342900" marR="0" rtl="0" algn="l">
              <a:spcBef>
                <a:spcPts val="560"/>
              </a:spcBef>
              <a:spcAft>
                <a:spcPts val="0"/>
              </a:spcAft>
              <a:buClr>
                <a:schemeClr val="dk1"/>
              </a:buClr>
              <a:buSzPct val="100000"/>
              <a:buFont typeface="Arial"/>
              <a:buChar char="•"/>
            </a:pPr>
            <a:r>
              <a:rPr b="0" i="0" lang="en-GB" sz="2800" u="none" cap="none" strike="noStrike">
                <a:solidFill>
                  <a:schemeClr val="dk1"/>
                </a:solidFill>
                <a:latin typeface="Arial"/>
                <a:ea typeface="Arial"/>
                <a:cs typeface="Arial"/>
                <a:sym typeface="Arial"/>
              </a:rPr>
              <a:t>Taken to court</a:t>
            </a:r>
          </a:p>
          <a:p>
            <a:pPr indent="-342900" lvl="0" marL="342900" marR="0" rtl="0" algn="l">
              <a:spcBef>
                <a:spcPts val="560"/>
              </a:spcBef>
              <a:spcAft>
                <a:spcPts val="0"/>
              </a:spcAft>
              <a:buClr>
                <a:schemeClr val="dk1"/>
              </a:buClr>
              <a:buSzPct val="100000"/>
              <a:buFont typeface="Arial"/>
              <a:buNone/>
            </a:pPr>
            <a:r>
              <a:t/>
            </a:r>
            <a:endParaRPr b="0" i="0" sz="2800" u="none" cap="none" strike="noStrike">
              <a:solidFill>
                <a:schemeClr val="dk1"/>
              </a:solidFill>
              <a:latin typeface="Arial"/>
              <a:ea typeface="Arial"/>
              <a:cs typeface="Arial"/>
              <a:sym typeface="Arial"/>
            </a:endParaRPr>
          </a:p>
          <a:p>
            <a:pPr indent="-342900" lvl="0" marL="342900" marR="0" rtl="0" algn="l">
              <a:spcBef>
                <a:spcPts val="560"/>
              </a:spcBef>
              <a:buClr>
                <a:schemeClr val="dk1"/>
              </a:buClr>
              <a:buSzPct val="1000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467543" y="26064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7030A0"/>
              </a:buClr>
              <a:buSzPct val="25000"/>
              <a:buFont typeface="Arial"/>
              <a:buNone/>
            </a:pPr>
            <a:r>
              <a:rPr b="1" i="1" lang="en-GB" sz="4400" u="none" cap="none" strike="noStrike">
                <a:solidFill>
                  <a:srgbClr val="7030A0"/>
                </a:solidFill>
                <a:latin typeface="Arial"/>
                <a:ea typeface="Arial"/>
                <a:cs typeface="Arial"/>
                <a:sym typeface="Arial"/>
              </a:rPr>
              <a:t>What is Human Trafficking (THB)?</a:t>
            </a:r>
          </a:p>
        </p:txBody>
      </p:sp>
      <p:sp>
        <p:nvSpPr>
          <p:cNvPr id="139" name="Shape 139"/>
          <p:cNvSpPr txBox="1"/>
          <p:nvPr>
            <p:ph idx="1" type="body"/>
          </p:nvPr>
        </p:nvSpPr>
        <p:spPr>
          <a:xfrm>
            <a:off x="457200" y="1772816"/>
            <a:ext cx="5194919" cy="420171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25000"/>
              <a:buFont typeface="Arial"/>
              <a:buNone/>
            </a:pPr>
            <a:r>
              <a:rPr b="0" i="0" lang="en-GB" sz="2200" u="none" cap="none" strike="noStrike">
                <a:solidFill>
                  <a:schemeClr val="dk1"/>
                </a:solidFill>
                <a:latin typeface="Arial"/>
                <a:ea typeface="Arial"/>
                <a:cs typeface="Arial"/>
                <a:sym typeface="Arial"/>
              </a:rPr>
              <a:t>    </a:t>
            </a:r>
            <a:r>
              <a:rPr b="0" i="1" lang="en-GB" sz="2200" u="none" cap="none" strike="noStrike">
                <a:solidFill>
                  <a:schemeClr val="dk1"/>
                </a:solidFill>
                <a:latin typeface="Arial"/>
                <a:ea typeface="Arial"/>
                <a:cs typeface="Arial"/>
                <a:sym typeface="Arial"/>
              </a:rPr>
              <a:t>“the recruitment, transportation, transfer, harbouring or receipt of persons, by means of the threat or use of force or other forms of coercion, of abduction, of fraud, of deception, of the abuse of power or of a position of vulnerability or of the giving or receiving of payments or benefits to achieve the consent of a person having control over another person, for the purpose of exploitation”.</a:t>
            </a:r>
          </a:p>
          <a:p>
            <a:pPr indent="-342900" lvl="0" marL="342900" marR="0" rtl="0" algn="r">
              <a:spcBef>
                <a:spcPts val="440"/>
              </a:spcBef>
              <a:spcAft>
                <a:spcPts val="0"/>
              </a:spcAft>
              <a:buClr>
                <a:schemeClr val="dk1"/>
              </a:buClr>
              <a:buSzPct val="250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buClr>
                <a:schemeClr val="dk1"/>
              </a:buClr>
              <a:buSzPct val="25000"/>
              <a:buFont typeface="Arial"/>
              <a:buNone/>
            </a:pPr>
            <a:r>
              <a:t/>
            </a:r>
            <a:endParaRPr b="1" i="0" sz="2200" u="none" cap="none" strike="noStrike">
              <a:solidFill>
                <a:schemeClr val="dk1"/>
              </a:solidFill>
              <a:latin typeface="Arial"/>
              <a:ea typeface="Arial"/>
              <a:cs typeface="Arial"/>
              <a:sym typeface="Arial"/>
            </a:endParaRPr>
          </a:p>
        </p:txBody>
      </p:sp>
      <p:grpSp>
        <p:nvGrpSpPr>
          <p:cNvPr id="140" name="Shape 140"/>
          <p:cNvGrpSpPr/>
          <p:nvPr/>
        </p:nvGrpSpPr>
        <p:grpSpPr>
          <a:xfrm>
            <a:off x="554461" y="1844824"/>
            <a:ext cx="6924955" cy="780383"/>
            <a:chOff x="683568" y="1844824"/>
            <a:chExt cx="6924955" cy="1152128"/>
          </a:xfrm>
        </p:grpSpPr>
        <p:sp>
          <p:nvSpPr>
            <p:cNvPr id="141" name="Shape 141"/>
            <p:cNvSpPr/>
            <p:nvPr/>
          </p:nvSpPr>
          <p:spPr>
            <a:xfrm>
              <a:off x="683568" y="1844824"/>
              <a:ext cx="4752527" cy="1152128"/>
            </a:xfrm>
            <a:prstGeom prst="ellipse">
              <a:avLst/>
            </a:prstGeom>
            <a:noFill/>
            <a:ln cap="flat" cmpd="sng" w="5715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cxnSp>
          <p:nvCxnSpPr>
            <p:cNvPr id="142" name="Shape 142"/>
            <p:cNvCxnSpPr/>
            <p:nvPr/>
          </p:nvCxnSpPr>
          <p:spPr>
            <a:xfrm flipH="1" rot="10800000">
              <a:off x="5436096" y="2420887"/>
              <a:ext cx="720080" cy="0"/>
            </a:xfrm>
            <a:prstGeom prst="bentConnector3">
              <a:avLst>
                <a:gd fmla="val 67930" name="adj1"/>
              </a:avLst>
            </a:prstGeom>
            <a:noFill/>
            <a:ln cap="flat" cmpd="sng" w="57150">
              <a:solidFill>
                <a:srgbClr val="FF0000"/>
              </a:solidFill>
              <a:prstDash val="solid"/>
              <a:round/>
              <a:headEnd len="med" w="med" type="none"/>
              <a:tailEnd len="lg" w="lg" type="stealth"/>
            </a:ln>
          </p:spPr>
        </p:cxnSp>
        <p:sp>
          <p:nvSpPr>
            <p:cNvPr id="143" name="Shape 143"/>
            <p:cNvSpPr txBox="1"/>
            <p:nvPr/>
          </p:nvSpPr>
          <p:spPr>
            <a:xfrm>
              <a:off x="6251164" y="2105944"/>
              <a:ext cx="1357358" cy="629884"/>
            </a:xfrm>
            <a:prstGeom prst="rect">
              <a:avLst/>
            </a:prstGeom>
            <a:noFill/>
            <a:ln>
              <a:noFill/>
            </a:ln>
          </p:spPr>
          <p:txBody>
            <a:bodyPr anchorCtr="0" anchor="t" bIns="72000" lIns="91425" rIns="91425" tIns="45700">
              <a:noAutofit/>
            </a:bodyPr>
            <a:lstStyle/>
            <a:p>
              <a:pPr indent="0" lvl="0" marL="0" marR="0" rtl="0" algn="l">
                <a:spcBef>
                  <a:spcPts val="0"/>
                </a:spcBef>
                <a:buSzPct val="25000"/>
                <a:buNone/>
              </a:pPr>
              <a:r>
                <a:rPr b="1" i="0" lang="en-GB" sz="2000" u="none" cap="none" strike="noStrike">
                  <a:solidFill>
                    <a:srgbClr val="FF0000"/>
                  </a:solidFill>
                  <a:latin typeface="Calibri"/>
                  <a:ea typeface="Calibri"/>
                  <a:cs typeface="Calibri"/>
                  <a:sym typeface="Calibri"/>
                </a:rPr>
                <a:t>Movement</a:t>
              </a:r>
            </a:p>
          </p:txBody>
        </p:sp>
      </p:grpSp>
      <p:grpSp>
        <p:nvGrpSpPr>
          <p:cNvPr id="144" name="Shape 144"/>
          <p:cNvGrpSpPr/>
          <p:nvPr/>
        </p:nvGrpSpPr>
        <p:grpSpPr>
          <a:xfrm>
            <a:off x="554460" y="2935501"/>
            <a:ext cx="7090589" cy="989909"/>
            <a:chOff x="945780" y="2308194"/>
            <a:chExt cx="7090589" cy="1480844"/>
          </a:xfrm>
        </p:grpSpPr>
        <p:sp>
          <p:nvSpPr>
            <p:cNvPr id="145" name="Shape 145"/>
            <p:cNvSpPr/>
            <p:nvPr/>
          </p:nvSpPr>
          <p:spPr>
            <a:xfrm>
              <a:off x="945780" y="2492896"/>
              <a:ext cx="4104456" cy="1296142"/>
            </a:xfrm>
            <a:prstGeom prst="ellipse">
              <a:avLst/>
            </a:prstGeom>
            <a:noFill/>
            <a:ln cap="flat" cmpd="sng" w="5715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cxnSp>
          <p:nvCxnSpPr>
            <p:cNvPr id="146" name="Shape 146"/>
            <p:cNvCxnSpPr/>
            <p:nvPr/>
          </p:nvCxnSpPr>
          <p:spPr>
            <a:xfrm flipH="1" rot="10800000">
              <a:off x="5076055" y="3140966"/>
              <a:ext cx="1622770" cy="0"/>
            </a:xfrm>
            <a:prstGeom prst="bentConnector3">
              <a:avLst>
                <a:gd fmla="val 74114" name="adj1"/>
              </a:avLst>
            </a:prstGeom>
            <a:noFill/>
            <a:ln cap="flat" cmpd="sng" w="57150">
              <a:solidFill>
                <a:srgbClr val="FF0000"/>
              </a:solidFill>
              <a:prstDash val="solid"/>
              <a:round/>
              <a:headEnd len="med" w="med" type="none"/>
              <a:tailEnd len="lg" w="lg" type="stealth"/>
            </a:ln>
          </p:spPr>
        </p:cxnSp>
        <p:sp>
          <p:nvSpPr>
            <p:cNvPr id="147" name="Shape 147"/>
            <p:cNvSpPr txBox="1"/>
            <p:nvPr/>
          </p:nvSpPr>
          <p:spPr>
            <a:xfrm>
              <a:off x="6759482" y="2308194"/>
              <a:ext cx="1276888" cy="1015664"/>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GB" sz="2000">
                  <a:solidFill>
                    <a:srgbClr val="FF0000"/>
                  </a:solidFill>
                  <a:latin typeface="Calibri"/>
                  <a:ea typeface="Calibri"/>
                  <a:cs typeface="Calibri"/>
                  <a:sym typeface="Calibri"/>
                </a:rPr>
                <a:t>Coercion</a:t>
              </a:r>
            </a:p>
            <a:p>
              <a:pPr indent="0" lvl="0" marL="0" marR="0" rtl="0" algn="l">
                <a:spcBef>
                  <a:spcPts val="0"/>
                </a:spcBef>
                <a:buSzPct val="25000"/>
                <a:buNone/>
              </a:pPr>
              <a:r>
                <a:rPr b="1" lang="en-GB" sz="2000">
                  <a:solidFill>
                    <a:srgbClr val="FF0000"/>
                  </a:solidFill>
                  <a:latin typeface="Calibri"/>
                  <a:ea typeface="Calibri"/>
                  <a:cs typeface="Calibri"/>
                  <a:sym typeface="Calibri"/>
                </a:rPr>
                <a:t>Deception</a:t>
              </a:r>
            </a:p>
            <a:p>
              <a:pPr indent="0" lvl="0" marL="0" marR="0" rtl="0" algn="l">
                <a:spcBef>
                  <a:spcPts val="0"/>
                </a:spcBef>
                <a:buSzPct val="25000"/>
                <a:buNone/>
              </a:pPr>
              <a:r>
                <a:rPr b="1" lang="en-GB" sz="2000">
                  <a:solidFill>
                    <a:srgbClr val="FF0000"/>
                  </a:solidFill>
                  <a:latin typeface="Calibri"/>
                  <a:ea typeface="Calibri"/>
                  <a:cs typeface="Calibri"/>
                  <a:sym typeface="Calibri"/>
                </a:rPr>
                <a:t>Abuse</a:t>
              </a:r>
            </a:p>
          </p:txBody>
        </p:sp>
      </p:grpSp>
      <p:grpSp>
        <p:nvGrpSpPr>
          <p:cNvPr id="148" name="Shape 148"/>
          <p:cNvGrpSpPr/>
          <p:nvPr/>
        </p:nvGrpSpPr>
        <p:grpSpPr>
          <a:xfrm>
            <a:off x="962869" y="4710123"/>
            <a:ext cx="6641850" cy="608959"/>
            <a:chOff x="755575" y="4331519"/>
            <a:chExt cx="6714044" cy="1257720"/>
          </a:xfrm>
        </p:grpSpPr>
        <p:sp>
          <p:nvSpPr>
            <p:cNvPr id="149" name="Shape 149"/>
            <p:cNvSpPr/>
            <p:nvPr/>
          </p:nvSpPr>
          <p:spPr>
            <a:xfrm>
              <a:off x="755575" y="4437112"/>
              <a:ext cx="3816424" cy="1152128"/>
            </a:xfrm>
            <a:prstGeom prst="ellipse">
              <a:avLst/>
            </a:prstGeom>
            <a:noFill/>
            <a:ln cap="flat" cmpd="sng" w="5715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cxnSp>
          <p:nvCxnSpPr>
            <p:cNvPr id="150" name="Shape 150"/>
            <p:cNvCxnSpPr/>
            <p:nvPr/>
          </p:nvCxnSpPr>
          <p:spPr>
            <a:xfrm>
              <a:off x="4613482" y="5026291"/>
              <a:ext cx="1332334" cy="13115"/>
            </a:xfrm>
            <a:prstGeom prst="bentConnector3">
              <a:avLst>
                <a:gd fmla="val 37963" name="adj1"/>
              </a:avLst>
            </a:prstGeom>
            <a:noFill/>
            <a:ln cap="flat" cmpd="sng" w="57150">
              <a:solidFill>
                <a:srgbClr val="FF0000"/>
              </a:solidFill>
              <a:prstDash val="solid"/>
              <a:round/>
              <a:headEnd len="med" w="med" type="none"/>
              <a:tailEnd len="lg" w="lg" type="stealth"/>
            </a:ln>
          </p:spPr>
        </p:cxnSp>
        <p:sp>
          <p:nvSpPr>
            <p:cNvPr id="151" name="Shape 151"/>
            <p:cNvSpPr txBox="1"/>
            <p:nvPr/>
          </p:nvSpPr>
          <p:spPr>
            <a:xfrm>
              <a:off x="5963117" y="4331519"/>
              <a:ext cx="1506502" cy="707886"/>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GB" sz="2000">
                  <a:solidFill>
                    <a:srgbClr val="FF0000"/>
                  </a:solidFill>
                  <a:latin typeface="Calibri"/>
                  <a:ea typeface="Calibri"/>
                  <a:cs typeface="Calibri"/>
                  <a:sym typeface="Calibri"/>
                </a:rPr>
                <a:t>Control</a:t>
              </a:r>
            </a:p>
            <a:p>
              <a:pPr indent="0" lvl="0" marL="0" marR="0" rtl="0" algn="l">
                <a:spcBef>
                  <a:spcPts val="0"/>
                </a:spcBef>
                <a:buSzPct val="25000"/>
                <a:buNone/>
              </a:pPr>
              <a:r>
                <a:rPr b="1" lang="en-GB" sz="2000">
                  <a:solidFill>
                    <a:srgbClr val="FF0000"/>
                  </a:solidFill>
                  <a:latin typeface="Calibri"/>
                  <a:ea typeface="Calibri"/>
                  <a:cs typeface="Calibri"/>
                  <a:sym typeface="Calibri"/>
                </a:rPr>
                <a:t>Exploitation</a:t>
              </a:r>
            </a:p>
          </p:txBody>
        </p:sp>
      </p:grpSp>
      <p:sp>
        <p:nvSpPr>
          <p:cNvPr id="152" name="Shape 152"/>
          <p:cNvSpPr txBox="1"/>
          <p:nvPr/>
        </p:nvSpPr>
        <p:spPr>
          <a:xfrm>
            <a:off x="4499992" y="5733255"/>
            <a:ext cx="4473209" cy="92332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GB" sz="1800">
                <a:solidFill>
                  <a:schemeClr val="dk1"/>
                </a:solidFill>
                <a:latin typeface="Calibri"/>
                <a:ea typeface="Calibri"/>
                <a:cs typeface="Calibri"/>
                <a:sym typeface="Calibri"/>
              </a:rPr>
              <a:t>Art 2, Directive 2011/36/EU; Art. 4, Council of Europe Convention on Action against Human Trafficking 2005; Art. 3 UN 2000, page 42.</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500"/>
                                        <p:tgtEl>
                                          <p:spTgt spid="1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Effect filter="fade" transition="in">
                                      <p:cBhvr>
                                        <p:cTn dur="500"/>
                                        <p:tgtEl>
                                          <p:spTgt spid="1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 st="2"/>
                                            </p:txEl>
                                          </p:spTgt>
                                        </p:tgtEl>
                                        <p:attrNameLst>
                                          <p:attrName>style.visibility</p:attrName>
                                        </p:attrNameLst>
                                      </p:cBhvr>
                                      <p:to>
                                        <p:strVal val="visible"/>
                                      </p:to>
                                    </p:set>
                                    <p:animEffect filter="fade" transition="in">
                                      <p:cBhvr>
                                        <p:cTn dur="500"/>
                                        <p:tgtEl>
                                          <p:spTgt spid="1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5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500"/>
                                        <p:tgtEl>
                                          <p:spTgt spid="1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5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7030A0"/>
              </a:buClr>
              <a:buSzPct val="25000"/>
              <a:buFont typeface="Arial"/>
              <a:buNone/>
            </a:pPr>
            <a:r>
              <a:rPr b="1" i="1" lang="en-GB" sz="4400" u="none" cap="none" strike="noStrike">
                <a:solidFill>
                  <a:srgbClr val="7030A0"/>
                </a:solidFill>
                <a:latin typeface="Arial"/>
                <a:ea typeface="Arial"/>
                <a:cs typeface="Arial"/>
                <a:sym typeface="Arial"/>
              </a:rPr>
              <a:t>What type of THB?</a:t>
            </a:r>
          </a:p>
        </p:txBody>
      </p:sp>
      <p:sp>
        <p:nvSpPr>
          <p:cNvPr id="159" name="Shape 159"/>
          <p:cNvSpPr txBox="1"/>
          <p:nvPr>
            <p:ph idx="1" type="body"/>
          </p:nvPr>
        </p:nvSpPr>
        <p:spPr>
          <a:xfrm>
            <a:off x="457200" y="1772816"/>
            <a:ext cx="7787208" cy="4353346"/>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Forced prostitution </a:t>
            </a:r>
          </a:p>
          <a:p>
            <a:pPr indent="-342900" lvl="0" marL="342900" marR="0" rtl="0" algn="l">
              <a:spcBef>
                <a:spcPts val="120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Forced /bonded labour </a:t>
            </a:r>
          </a:p>
          <a:p>
            <a:pPr indent="-342900" lvl="0" marL="342900" marR="0" rtl="0" algn="l">
              <a:spcBef>
                <a:spcPts val="120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Forced criminality </a:t>
            </a:r>
          </a:p>
          <a:p>
            <a:pPr indent="-342900" lvl="0" marL="342900" marR="0" rtl="0" algn="l">
              <a:spcBef>
                <a:spcPts val="120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Domestic servitude </a:t>
            </a:r>
          </a:p>
          <a:p>
            <a:pPr indent="-342900" lvl="0" marL="342900" marR="0" rtl="0" algn="l">
              <a:spcBef>
                <a:spcPts val="120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Forced organ removal</a:t>
            </a:r>
          </a:p>
          <a:p>
            <a:pPr indent="-342900" lvl="0" marL="342900" marR="0" rtl="0" algn="l">
              <a:spcBef>
                <a:spcPts val="120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Exploitation of children (begging, sex trade &amp; warfare)</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7030A0"/>
              </a:buClr>
              <a:buSzPct val="25000"/>
              <a:buFont typeface="Arial"/>
              <a:buNone/>
            </a:pPr>
            <a:r>
              <a:rPr b="1" i="1" lang="en-GB" sz="4400" u="none" cap="none" strike="noStrike">
                <a:solidFill>
                  <a:srgbClr val="7030A0"/>
                </a:solidFill>
                <a:latin typeface="Arial"/>
                <a:ea typeface="Arial"/>
                <a:cs typeface="Arial"/>
                <a:sym typeface="Arial"/>
              </a:rPr>
              <a:t>The Victim’s Journey</a:t>
            </a:r>
          </a:p>
        </p:txBody>
      </p:sp>
      <p:pic>
        <p:nvPicPr>
          <p:cNvPr id="165" name="Shape 165"/>
          <p:cNvPicPr preferRelativeResize="0"/>
          <p:nvPr>
            <p:ph idx="1" type="body"/>
          </p:nvPr>
        </p:nvPicPr>
        <p:blipFill rotWithShape="1">
          <a:blip r:embed="rId3">
            <a:alphaModFix/>
          </a:blip>
          <a:srcRect b="0" l="0" r="0" t="0"/>
          <a:stretch/>
        </p:blipFill>
        <p:spPr>
          <a:xfrm>
            <a:off x="323528" y="1772816"/>
            <a:ext cx="8435279" cy="3888432"/>
          </a:xfrm>
          <a:prstGeom prst="rect">
            <a:avLst/>
          </a:prstGeom>
          <a:noFill/>
          <a:ln>
            <a:noFill/>
          </a:ln>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7030A0"/>
              </a:buClr>
              <a:buSzPct val="25000"/>
              <a:buFont typeface="Arial"/>
              <a:buNone/>
            </a:pPr>
            <a:r>
              <a:rPr b="1" i="1" lang="en-GB" sz="4400" u="none" cap="none" strike="noStrike">
                <a:solidFill>
                  <a:srgbClr val="7030A0"/>
                </a:solidFill>
                <a:latin typeface="Arial"/>
                <a:ea typeface="Arial"/>
                <a:cs typeface="Arial"/>
                <a:sym typeface="Arial"/>
              </a:rPr>
              <a:t>Spotting Signals</a:t>
            </a:r>
          </a:p>
        </p:txBody>
      </p:sp>
      <p:sp>
        <p:nvSpPr>
          <p:cNvPr id="171" name="Shape 17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i="0" lang="en-GB" sz="3200" u="none" cap="none" strike="noStrike">
                <a:solidFill>
                  <a:schemeClr val="dk1"/>
                </a:solidFill>
                <a:latin typeface="Arial"/>
                <a:ea typeface="Arial"/>
                <a:cs typeface="Arial"/>
                <a:sym typeface="Arial"/>
              </a:rPr>
              <a:t>What are the signals that might have been spotted in Karla’s case?</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7030A0"/>
              </a:buClr>
              <a:buSzPct val="25000"/>
              <a:buFont typeface="Arial"/>
              <a:buNone/>
            </a:pPr>
            <a:r>
              <a:rPr b="1" i="1" lang="en-GB" sz="4400" u="none" cap="none" strike="noStrike">
                <a:solidFill>
                  <a:srgbClr val="7030A0"/>
                </a:solidFill>
                <a:latin typeface="Arial"/>
                <a:ea typeface="Arial"/>
                <a:cs typeface="Arial"/>
                <a:sym typeface="Arial"/>
              </a:rPr>
              <a:t>Potential Signals</a:t>
            </a:r>
          </a:p>
        </p:txBody>
      </p:sp>
      <p:sp>
        <p:nvSpPr>
          <p:cNvPr id="177" name="Shape 17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Arrives at work alone</a:t>
            </a:r>
          </a:p>
          <a:p>
            <a:pPr indent="-342900" lvl="0" marL="342900" marR="0" rtl="0" algn="l">
              <a:spcBef>
                <a:spcPts val="64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Always dropped off and picked up at the same location (around the corner from the hotel)</a:t>
            </a:r>
          </a:p>
          <a:p>
            <a:pPr indent="-342900" lvl="0" marL="342900" marR="0" rtl="0" algn="l">
              <a:spcBef>
                <a:spcPts val="64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Isolated and unwilling to socialise with colleagues</a:t>
            </a:r>
          </a:p>
          <a:p>
            <a:pPr indent="-342900" lvl="0" marL="342900" marR="0" rtl="0" algn="l">
              <a:spcBef>
                <a:spcPts val="640"/>
              </a:spcBef>
              <a:spcAft>
                <a:spcPts val="0"/>
              </a:spcAft>
              <a:buClr>
                <a:schemeClr val="dk1"/>
              </a:buClr>
              <a:buSzPct val="100000"/>
              <a:buFont typeface="Arial"/>
              <a:buChar char="•"/>
            </a:pPr>
            <a:r>
              <a:rPr b="0" i="0" lang="en-GB" sz="3200" u="none" cap="none" strike="noStrike">
                <a:solidFill>
                  <a:schemeClr val="dk1"/>
                </a:solidFill>
                <a:latin typeface="Arial"/>
                <a:ea typeface="Arial"/>
                <a:cs typeface="Arial"/>
                <a:sym typeface="Arial"/>
              </a:rPr>
              <a:t>Volunteers to work during social functions</a:t>
            </a:r>
          </a:p>
          <a:p>
            <a:pPr indent="-342900" lvl="0" marL="342900" marR="0" rtl="0" algn="l">
              <a:spcBef>
                <a:spcPts val="640"/>
              </a:spcBef>
              <a:buClr>
                <a:schemeClr val="dk1"/>
              </a:buClr>
              <a:buSzPct val="100000"/>
              <a:buFont typeface="Arial"/>
              <a:buChar char="•"/>
            </a:pPr>
            <a:r>
              <a:rPr b="0" i="0" lang="en-GB" sz="3200" u="none" cap="none" strike="noStrike">
                <a:solidFill>
                  <a:schemeClr val="dk1"/>
                </a:solidFill>
                <a:latin typeface="Arial"/>
                <a:ea typeface="Arial"/>
                <a:cs typeface="Arial"/>
                <a:sym typeface="Arial"/>
              </a:rPr>
              <a:t>Works as much overtime as possible</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7030A0"/>
              </a:buClr>
              <a:buSzPct val="25000"/>
              <a:buFont typeface="Arial"/>
              <a:buNone/>
            </a:pPr>
            <a:r>
              <a:rPr b="1" i="1" lang="en-GB" sz="4400" u="none" cap="none" strike="noStrike">
                <a:solidFill>
                  <a:srgbClr val="7030A0"/>
                </a:solidFill>
                <a:latin typeface="Arial"/>
                <a:ea typeface="Arial"/>
                <a:cs typeface="Arial"/>
                <a:sym typeface="Arial"/>
              </a:rPr>
              <a:t>Erecting Barriers </a:t>
            </a:r>
          </a:p>
        </p:txBody>
      </p:sp>
      <p:sp>
        <p:nvSpPr>
          <p:cNvPr id="183" name="Shape 18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i="0" lang="en-GB" sz="3200" u="none" cap="none" strike="noStrike">
                <a:solidFill>
                  <a:schemeClr val="dk1"/>
                </a:solidFill>
                <a:latin typeface="Arial"/>
                <a:ea typeface="Arial"/>
                <a:cs typeface="Arial"/>
                <a:sym typeface="Arial"/>
              </a:rPr>
              <a:t>What procedures could have been implemented to act as barriers to this type of THB?</a:t>
            </a: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