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7D88E89-D7D7-42D9-AEAB-551C994081DD}">
  <a:tblStyle styleId="{87D88E89-D7D7-42D9-AEAB-551C994081DD}" styleName="Table_0">
    <a:wholeTbl>
      <a:tcTxStyle b="off" i="off">
        <a:font>
          <a:latin typeface="Georgia"/>
          <a:ea typeface="Georgia"/>
          <a:cs typeface="Georgi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EAE8"/>
          </a:solidFill>
        </a:fill>
      </a:tcStyle>
    </a:wholeTbl>
    <a:band1H>
      <a:tcTxStyle/>
      <a:tcStyle>
        <a:fill>
          <a:solidFill>
            <a:srgbClr val="EED2CE"/>
          </a:solidFill>
        </a:fill>
      </a:tcStyle>
    </a:band1H>
    <a:band2H>
      <a:tcTxStyle/>
    </a:band2H>
    <a:band1V>
      <a:tcTxStyle/>
      <a:tcStyle>
        <a:fill>
          <a:solidFill>
            <a:srgbClr val="EED2CE"/>
          </a:solidFill>
        </a:fill>
      </a:tcStyle>
    </a:band1V>
    <a:band2V>
      <a:tcTxStyle/>
    </a:band2V>
    <a:lastCol>
      <a:tcTxStyle b="on" i="off">
        <a:font>
          <a:latin typeface="Georgia"/>
          <a:ea typeface="Georgia"/>
          <a:cs typeface="Georgia"/>
        </a:font>
        <a:schemeClr val="lt1"/>
      </a:tcTxStyle>
      <a:tcStyle>
        <a:fill>
          <a:solidFill>
            <a:schemeClr val="accent1"/>
          </a:solidFill>
        </a:fill>
      </a:tcStyle>
    </a:lastCol>
    <a:firstCol>
      <a:tcTxStyle b="on" i="off">
        <a:font>
          <a:latin typeface="Georgia"/>
          <a:ea typeface="Georgia"/>
          <a:cs typeface="Georgia"/>
        </a:font>
        <a:schemeClr val="lt1"/>
      </a:tcTxStyle>
      <a:tcStyle>
        <a:fill>
          <a:solidFill>
            <a:schemeClr val="accent1"/>
          </a:solidFill>
        </a:fill>
      </a:tcStyle>
    </a:firstCol>
    <a:lastRow>
      <a:tcTxStyle b="on" i="off">
        <a:font>
          <a:latin typeface="Georgia"/>
          <a:ea typeface="Georgia"/>
          <a:cs typeface="Georgi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Georgia"/>
          <a:ea typeface="Georgia"/>
          <a:cs typeface="Georgi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 name="Shape 2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 name="Shape 2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 name="Shape 2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 name="Shape 2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 name="Shape 2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 name="Shape 2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 name="Shape 1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 name="Shape 2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 name="Shape 2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 name="Shape 2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 name="Shape 3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 name="Shape 3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 name="Shape 3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 name="Shape 3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 name="Shape 3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 name="Shape 3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9" name="Shape 3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5" name="Shape 3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 name="Shape 1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 name="Shape 2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lt2"/>
        </a:solidFill>
      </p:bgPr>
    </p:bg>
    <p:spTree>
      <p:nvGrpSpPr>
        <p:cNvPr id="20" name="Shape 20"/>
        <p:cNvGrpSpPr/>
        <p:nvPr/>
      </p:nvGrpSpPr>
      <p:grpSpPr>
        <a:xfrm>
          <a:off x="0" y="0"/>
          <a:ext cx="0" cy="0"/>
          <a:chOff x="0" y="0"/>
          <a:chExt cx="0" cy="0"/>
        </a:xfrm>
      </p:grpSpPr>
      <p:sp>
        <p:nvSpPr>
          <p:cNvPr id="21" name="Shape 21"/>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2" name="Shape 22"/>
          <p:cNvSpPr/>
          <p:nvPr/>
        </p:nvSpPr>
        <p:spPr>
          <a:xfrm>
            <a:off x="8991600" y="3048"/>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3" name="Shape 23"/>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4" name="Shape 24"/>
          <p:cNvSpPr/>
          <p:nvPr/>
        </p:nvSpPr>
        <p:spPr>
          <a:xfrm>
            <a:off x="0" y="0"/>
            <a:ext cx="9144000" cy="2514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5" name="Shape 25"/>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 name="Shape 26"/>
          <p:cNvSpPr txBox="1"/>
          <p:nvPr>
            <p:ph idx="1" type="subTitle"/>
          </p:nvPr>
        </p:nvSpPr>
        <p:spPr>
          <a:xfrm>
            <a:off x="1371600" y="2819400"/>
            <a:ext cx="6400800" cy="1752600"/>
          </a:xfrm>
          <a:prstGeom prst="rect">
            <a:avLst/>
          </a:prstGeom>
          <a:noFill/>
          <a:ln>
            <a:noFill/>
          </a:ln>
        </p:spPr>
        <p:txBody>
          <a:bodyPr anchorCtr="0" anchor="t" bIns="91425" lIns="91425" spcFirstLastPara="1" rIns="91425" wrap="square" tIns="91425"/>
          <a:lstStyle>
            <a:lvl1pPr indent="0" lvl="0" marL="0" marR="0" rtl="0" algn="ctr">
              <a:spcBef>
                <a:spcPts val="320"/>
              </a:spcBef>
              <a:spcAft>
                <a:spcPts val="0"/>
              </a:spcAft>
              <a:buClr>
                <a:schemeClr val="accent1"/>
              </a:buClr>
              <a:buSzPts val="2295"/>
              <a:buFont typeface="Noto Sans Symbols"/>
              <a:buNone/>
              <a:defRPr b="1" i="0" sz="1600" u="none" cap="none" strike="noStrike">
                <a:solidFill>
                  <a:schemeClr val="dk2"/>
                </a:solidFill>
                <a:latin typeface="Georgia"/>
                <a:ea typeface="Georgia"/>
                <a:cs typeface="Georgia"/>
                <a:sym typeface="Georgia"/>
              </a:defRPr>
            </a:lvl1pPr>
            <a:lvl2pPr indent="0" lvl="1" marL="457200" marR="0" rtl="0" algn="ctr">
              <a:spcBef>
                <a:spcPts val="440"/>
              </a:spcBef>
              <a:spcAft>
                <a:spcPts val="0"/>
              </a:spcAft>
              <a:buClr>
                <a:schemeClr val="accent2"/>
              </a:buClr>
              <a:buSzPts val="1540"/>
              <a:buFont typeface="Noto Sans Symbols"/>
              <a:buNone/>
              <a:defRPr b="0" i="0" sz="2200" u="none" cap="none" strike="noStrike">
                <a:solidFill>
                  <a:schemeClr val="dk2"/>
                </a:solidFill>
                <a:latin typeface="Georgia"/>
                <a:ea typeface="Georgia"/>
                <a:cs typeface="Georgia"/>
                <a:sym typeface="Georgia"/>
              </a:defRPr>
            </a:lvl2pPr>
            <a:lvl3pPr indent="0" lvl="2" marL="914400" marR="0" rtl="0" algn="ctr">
              <a:spcBef>
                <a:spcPts val="400"/>
              </a:spcBef>
              <a:spcAft>
                <a:spcPts val="0"/>
              </a:spcAft>
              <a:buClr>
                <a:schemeClr val="accent3"/>
              </a:buClr>
              <a:buSzPts val="1500"/>
              <a:buFont typeface="Noto Sans Symbols"/>
              <a:buNone/>
              <a:defRPr b="0" i="0" sz="2000" u="none" cap="none" strike="noStrike">
                <a:solidFill>
                  <a:schemeClr val="dk1"/>
                </a:solidFill>
                <a:latin typeface="Georgia"/>
                <a:ea typeface="Georgia"/>
                <a:cs typeface="Georgia"/>
                <a:sym typeface="Georgia"/>
              </a:defRPr>
            </a:lvl3pPr>
            <a:lvl4pPr indent="0" lvl="3" marL="1371600" marR="0" rtl="0" algn="ctr">
              <a:spcBef>
                <a:spcPts val="400"/>
              </a:spcBef>
              <a:spcAft>
                <a:spcPts val="0"/>
              </a:spcAft>
              <a:buClr>
                <a:schemeClr val="accent4"/>
              </a:buClr>
              <a:buSzPts val="1400"/>
              <a:buFont typeface="Noto Sans Symbols"/>
              <a:buNone/>
              <a:defRPr b="0" i="0" sz="2000" u="none" cap="none" strike="noStrike">
                <a:solidFill>
                  <a:schemeClr val="dk2"/>
                </a:solidFill>
                <a:latin typeface="Georgia"/>
                <a:ea typeface="Georgia"/>
                <a:cs typeface="Georgia"/>
                <a:sym typeface="Georgia"/>
              </a:defRPr>
            </a:lvl4pPr>
            <a:lvl5pPr indent="0" lvl="4" marL="1828800" marR="0" rtl="0" algn="ctr">
              <a:spcBef>
                <a:spcPts val="360"/>
              </a:spcBef>
              <a:spcAft>
                <a:spcPts val="0"/>
              </a:spcAft>
              <a:buClr>
                <a:schemeClr val="accent5"/>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ctr">
              <a:spcBef>
                <a:spcPts val="360"/>
              </a:spcBef>
              <a:spcAft>
                <a:spcPts val="0"/>
              </a:spcAft>
              <a:buClr>
                <a:schemeClr val="accent6"/>
              </a:buClr>
              <a:buSzPts val="1440"/>
              <a:buFont typeface="Noto Sans Symbols"/>
              <a:buNone/>
              <a:defRPr b="0" i="0" sz="1800" u="none" cap="none" strike="noStrike">
                <a:solidFill>
                  <a:schemeClr val="dk1"/>
                </a:solidFill>
                <a:latin typeface="Georgia"/>
                <a:ea typeface="Georgia"/>
                <a:cs typeface="Georgia"/>
                <a:sym typeface="Georgia"/>
              </a:defRPr>
            </a:lvl6pPr>
            <a:lvl7pPr indent="0" lvl="6" marL="2743200" marR="0" rtl="0" algn="ctr">
              <a:spcBef>
                <a:spcPts val="320"/>
              </a:spcBef>
              <a:spcAft>
                <a:spcPts val="0"/>
              </a:spcAft>
              <a:buClr>
                <a:srgbClr val="B75640"/>
              </a:buClr>
              <a:buSzPts val="1440"/>
              <a:buFont typeface="Georgia"/>
              <a:buNone/>
              <a:defRPr b="0" i="0" sz="1600" u="none" cap="none" strike="noStrike">
                <a:solidFill>
                  <a:schemeClr val="dk1"/>
                </a:solidFill>
                <a:latin typeface="Georgia"/>
                <a:ea typeface="Georgia"/>
                <a:cs typeface="Georgia"/>
                <a:sym typeface="Georgia"/>
              </a:defRPr>
            </a:lvl7pPr>
            <a:lvl8pPr indent="0" lvl="7" marL="3200400" marR="0" rtl="0" algn="ctr">
              <a:spcBef>
                <a:spcPts val="320"/>
              </a:spcBef>
              <a:spcAft>
                <a:spcPts val="0"/>
              </a:spcAft>
              <a:buClr>
                <a:srgbClr val="7A6B62"/>
              </a:buClr>
              <a:buSzPts val="1600"/>
              <a:buFont typeface="Georgia"/>
              <a:buNone/>
              <a:defRPr b="0" i="0" sz="1600" u="none" cap="none" strike="noStrike">
                <a:solidFill>
                  <a:schemeClr val="dk1"/>
                </a:solidFill>
                <a:latin typeface="Georgia"/>
                <a:ea typeface="Georgia"/>
                <a:cs typeface="Georgia"/>
                <a:sym typeface="Georgia"/>
              </a:defRPr>
            </a:lvl8pPr>
            <a:lvl9pPr indent="0" lvl="8" marL="3657600" marR="0" rtl="0" algn="ctr">
              <a:spcBef>
                <a:spcPts val="280"/>
              </a:spcBef>
              <a:spcAft>
                <a:spcPts val="0"/>
              </a:spcAft>
              <a:buClr>
                <a:srgbClr val="B29D00"/>
              </a:buClr>
              <a:buSzPts val="1260"/>
              <a:buFont typeface="Georgia"/>
              <a:buNone/>
              <a:defRPr b="0" i="0" sz="1400" u="none" cap="none" strike="noStrike">
                <a:solidFill>
                  <a:schemeClr val="dk1"/>
                </a:solidFill>
                <a:latin typeface="Georgia"/>
                <a:ea typeface="Georgia"/>
                <a:cs typeface="Georgia"/>
                <a:sym typeface="Georgia"/>
              </a:defRPr>
            </a:lvl9pPr>
          </a:lstStyle>
          <a:p/>
        </p:txBody>
      </p:sp>
      <p:sp>
        <p:nvSpPr>
          <p:cNvPr id="27" name="Shape 27"/>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28" name="Shape 28"/>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cxnSp>
        <p:nvCxnSpPr>
          <p:cNvPr id="29" name="Shape 29"/>
          <p:cNvCxnSpPr/>
          <p:nvPr/>
        </p:nvCxnSpPr>
        <p:spPr>
          <a:xfrm>
            <a:off x="155448" y="2420112"/>
            <a:ext cx="8833104" cy="0"/>
          </a:xfrm>
          <a:prstGeom prst="straightConnector1">
            <a:avLst/>
          </a:prstGeom>
          <a:noFill/>
          <a:ln cap="flat" cmpd="sng" w="11425">
            <a:solidFill>
              <a:srgbClr val="7A9798"/>
            </a:solidFill>
            <a:prstDash val="dash"/>
            <a:round/>
            <a:headEnd len="sm" w="sm" type="none"/>
            <a:tailEnd len="sm" w="sm" type="none"/>
          </a:ln>
        </p:spPr>
      </p:cxnSp>
      <p:sp>
        <p:nvSpPr>
          <p:cNvPr id="30" name="Shape 30"/>
          <p:cNvSpPr/>
          <p:nvPr/>
        </p:nvSpPr>
        <p:spPr>
          <a:xfrm>
            <a:off x="152400" y="152400"/>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 name="Shape 31"/>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32" name="Shape 32"/>
          <p:cNvSpPr/>
          <p:nvPr/>
        </p:nvSpPr>
        <p:spPr>
          <a:xfrm>
            <a:off x="4361688" y="2209800"/>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33" name="Shape 33"/>
          <p:cNvSpPr txBox="1"/>
          <p:nvPr>
            <p:ph idx="12" type="sldNum"/>
          </p:nvPr>
        </p:nvSpPr>
        <p:spPr>
          <a:xfrm>
            <a:off x="4343400" y="2199450"/>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34" name="Shape 34"/>
          <p:cNvSpPr txBox="1"/>
          <p:nvPr>
            <p:ph type="ctrTitle"/>
          </p:nvPr>
        </p:nvSpPr>
        <p:spPr>
          <a:xfrm>
            <a:off x="685800" y="381000"/>
            <a:ext cx="7772400" cy="1752600"/>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chemeClr val="accent1"/>
              </a:buClr>
              <a:buSzPts val="1400"/>
              <a:buFont typeface="Georgia"/>
              <a:buNone/>
              <a:defRPr b="0" i="0" sz="4200" u="none" cap="none" strike="noStrike">
                <a:solidFill>
                  <a:schemeClr val="accent1"/>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bg>
      <p:bgPr>
        <a:solidFill>
          <a:schemeClr val="lt2"/>
        </a:solidFill>
      </p:bgPr>
    </p:bg>
    <p:spTree>
      <p:nvGrpSpPr>
        <p:cNvPr id="137" name="Shape 137"/>
        <p:cNvGrpSpPr/>
        <p:nvPr/>
      </p:nvGrpSpPr>
      <p:grpSpPr>
        <a:xfrm>
          <a:off x="0" y="0"/>
          <a:ext cx="0" cy="0"/>
          <a:chOff x="0" y="0"/>
          <a:chExt cx="0" cy="0"/>
        </a:xfrm>
      </p:grpSpPr>
      <p:sp>
        <p:nvSpPr>
          <p:cNvPr id="138" name="Shape 138"/>
          <p:cNvSpPr txBox="1"/>
          <p:nvPr>
            <p:ph type="title"/>
          </p:nvPr>
        </p:nvSpPr>
        <p:spPr>
          <a:xfrm>
            <a:off x="301752" y="228600"/>
            <a:ext cx="8534400" cy="758952"/>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7A9798"/>
              </a:buClr>
              <a:buSzPts val="1400"/>
              <a:buFont typeface="Georgia"/>
              <a:buNone/>
              <a:defRPr b="0" i="0" sz="3300" u="none" cap="none" strike="noStrike">
                <a:solidFill>
                  <a:srgbClr val="7A9798"/>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9" name="Shape 139"/>
          <p:cNvSpPr txBox="1"/>
          <p:nvPr>
            <p:ph idx="1" type="body"/>
          </p:nvPr>
        </p:nvSpPr>
        <p:spPr>
          <a:xfrm rot="5400000">
            <a:off x="2269236" y="-443484"/>
            <a:ext cx="4599432" cy="8534400"/>
          </a:xfrm>
          <a:prstGeom prst="rect">
            <a:avLst/>
          </a:prstGeom>
          <a:noFill/>
          <a:ln>
            <a:noFill/>
          </a:ln>
        </p:spPr>
        <p:txBody>
          <a:bodyPr anchorCtr="0" anchor="t" bIns="91425" lIns="91425" spcFirstLastPara="1" rIns="91425" wrap="square" tIns="91425"/>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140" name="Shape 140"/>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41" name="Shape 141"/>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42" name="Shape 142"/>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bg>
      <p:bgPr>
        <a:solidFill>
          <a:schemeClr val="lt2"/>
        </a:solidFill>
      </p:bgPr>
    </p:bg>
    <p:spTree>
      <p:nvGrpSpPr>
        <p:cNvPr id="143" name="Shape 143"/>
        <p:cNvGrpSpPr/>
        <p:nvPr/>
      </p:nvGrpSpPr>
      <p:grpSpPr>
        <a:xfrm>
          <a:off x="0" y="0"/>
          <a:ext cx="0" cy="0"/>
          <a:chOff x="0" y="0"/>
          <a:chExt cx="0" cy="0"/>
        </a:xfrm>
      </p:grpSpPr>
      <p:sp>
        <p:nvSpPr>
          <p:cNvPr id="144" name="Shape 144"/>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5" name="Shape 145"/>
          <p:cNvSpPr/>
          <p:nvPr/>
        </p:nvSpPr>
        <p:spPr>
          <a:xfrm>
            <a:off x="7010400" y="0"/>
            <a:ext cx="21336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6" name="Shape 146"/>
          <p:cNvSpPr/>
          <p:nvPr/>
        </p:nvSpPr>
        <p:spPr>
          <a:xfrm>
            <a:off x="0" y="0"/>
            <a:ext cx="9144000" cy="15544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7" name="Shape 147"/>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8" name="Shape 148"/>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9" name="Shape 149"/>
          <p:cNvSpPr/>
          <p:nvPr/>
        </p:nvSpPr>
        <p:spPr>
          <a:xfrm>
            <a:off x="152400" y="155448"/>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50" name="Shape 150"/>
          <p:cNvCxnSpPr/>
          <p:nvPr/>
        </p:nvCxnSpPr>
        <p:spPr>
          <a:xfrm rot="5400000">
            <a:off x="4021836" y="3278124"/>
            <a:ext cx="6245352" cy="0"/>
          </a:xfrm>
          <a:prstGeom prst="straightConnector1">
            <a:avLst/>
          </a:prstGeom>
          <a:noFill/>
          <a:ln cap="flat" cmpd="sng" w="9525">
            <a:solidFill>
              <a:srgbClr val="7A9798"/>
            </a:solidFill>
            <a:prstDash val="dash"/>
            <a:round/>
            <a:headEnd len="sm" w="sm" type="none"/>
            <a:tailEnd len="sm" w="sm" type="none"/>
          </a:ln>
        </p:spPr>
      </p:cxnSp>
      <p:sp>
        <p:nvSpPr>
          <p:cNvPr id="151" name="Shape 151"/>
          <p:cNvSpPr/>
          <p:nvPr/>
        </p:nvSpPr>
        <p:spPr>
          <a:xfrm>
            <a:off x="6839712" y="2925763"/>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2" name="Shape 152"/>
          <p:cNvSpPr/>
          <p:nvPr/>
        </p:nvSpPr>
        <p:spPr>
          <a:xfrm>
            <a:off x="6934200" y="3020251"/>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3" name="Shape 153"/>
          <p:cNvSpPr txBox="1"/>
          <p:nvPr>
            <p:ph idx="12" type="sldNum"/>
          </p:nvPr>
        </p:nvSpPr>
        <p:spPr>
          <a:xfrm>
            <a:off x="6915912" y="3009901"/>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154" name="Shape 154"/>
          <p:cNvSpPr txBox="1"/>
          <p:nvPr>
            <p:ph idx="1" type="body"/>
          </p:nvPr>
        </p:nvSpPr>
        <p:spPr>
          <a:xfrm rot="5400000">
            <a:off x="670717" y="-61117"/>
            <a:ext cx="5821366" cy="6553200"/>
          </a:xfrm>
          <a:prstGeom prst="rect">
            <a:avLst/>
          </a:prstGeom>
          <a:noFill/>
          <a:ln>
            <a:noFill/>
          </a:ln>
        </p:spPr>
        <p:txBody>
          <a:bodyPr anchorCtr="0" anchor="t" bIns="91425" lIns="91425" spcFirstLastPara="1" rIns="91425" wrap="square" tIns="91425"/>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155" name="Shape 155"/>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56" name="Shape 156"/>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57" name="Shape 157"/>
          <p:cNvSpPr txBox="1"/>
          <p:nvPr>
            <p:ph type="title"/>
          </p:nvPr>
        </p:nvSpPr>
        <p:spPr>
          <a:xfrm rot="5400000">
            <a:off x="5189537" y="2506664"/>
            <a:ext cx="5851525" cy="1447800"/>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7A9798"/>
              </a:buClr>
              <a:buSzPts val="1400"/>
              <a:buFont typeface="Georgia"/>
              <a:buNone/>
              <a:defRPr b="0" i="0" sz="3300" u="none" cap="none" strike="noStrike">
                <a:solidFill>
                  <a:srgbClr val="7A9798"/>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301752" y="228600"/>
            <a:ext cx="8534400" cy="758952"/>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7A9798"/>
              </a:buClr>
              <a:buSzPts val="1400"/>
              <a:buFont typeface="Georgia"/>
              <a:buNone/>
              <a:defRPr b="0" i="0" sz="3300" u="none" cap="none" strike="noStrike">
                <a:solidFill>
                  <a:srgbClr val="7A9798"/>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7" name="Shape 37"/>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38" name="Shape 38"/>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39" name="Shape 39"/>
          <p:cNvSpPr txBox="1"/>
          <p:nvPr>
            <p:ph idx="12" type="sldNum"/>
          </p:nvPr>
        </p:nvSpPr>
        <p:spPr>
          <a:xfrm>
            <a:off x="4361688" y="1026372"/>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40" name="Shape 40"/>
          <p:cNvSpPr txBox="1"/>
          <p:nvPr>
            <p:ph idx="1" type="body"/>
          </p:nvPr>
        </p:nvSpPr>
        <p:spPr>
          <a:xfrm>
            <a:off x="301752" y="1527048"/>
            <a:ext cx="8503920" cy="4572000"/>
          </a:xfrm>
          <a:prstGeom prst="rect">
            <a:avLst/>
          </a:prstGeom>
          <a:noFill/>
          <a:ln>
            <a:noFill/>
          </a:ln>
        </p:spPr>
        <p:txBody>
          <a:bodyPr anchorCtr="0" anchor="t" bIns="91425" lIns="91425" spcFirstLastPara="1" rIns="91425" wrap="square" tIns="91425"/>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1"/>
        </a:solidFill>
      </p:bgPr>
    </p:bg>
    <p:spTree>
      <p:nvGrpSpPr>
        <p:cNvPr id="41" name="Shape 41"/>
        <p:cNvGrpSpPr/>
        <p:nvPr/>
      </p:nvGrpSpPr>
      <p:grpSpPr>
        <a:xfrm>
          <a:off x="0" y="0"/>
          <a:ext cx="0" cy="0"/>
          <a:chOff x="0" y="0"/>
          <a:chExt cx="0" cy="0"/>
        </a:xfrm>
      </p:grpSpPr>
      <p:sp>
        <p:nvSpPr>
          <p:cNvPr id="42" name="Shape 42"/>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3" name="Shape 43"/>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4" name="Shape 44"/>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5" name="Shape 45"/>
          <p:cNvSpPr/>
          <p:nvPr/>
        </p:nvSpPr>
        <p:spPr>
          <a:xfrm>
            <a:off x="8991600" y="1905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6" name="Shape 46"/>
          <p:cNvSpPr/>
          <p:nvPr/>
        </p:nvSpPr>
        <p:spPr>
          <a:xfrm>
            <a:off x="152400" y="2286000"/>
            <a:ext cx="8833104"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7" name="Shape 47"/>
          <p:cNvSpPr/>
          <p:nvPr/>
        </p:nvSpPr>
        <p:spPr>
          <a:xfrm>
            <a:off x="155448" y="142352"/>
            <a:ext cx="8833104" cy="213969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8" name="Shape 48"/>
          <p:cNvSpPr txBox="1"/>
          <p:nvPr>
            <p:ph idx="1" type="body"/>
          </p:nvPr>
        </p:nvSpPr>
        <p:spPr>
          <a:xfrm>
            <a:off x="1368426" y="2743200"/>
            <a:ext cx="6480174" cy="1673225"/>
          </a:xfrm>
          <a:prstGeom prst="rect">
            <a:avLst/>
          </a:prstGeom>
          <a:noFill/>
          <a:ln>
            <a:noFill/>
          </a:ln>
        </p:spPr>
        <p:txBody>
          <a:bodyPr anchorCtr="0" anchor="t" bIns="91425" lIns="91425" spcFirstLastPara="1" rIns="91425" wrap="square" tIns="91425"/>
          <a:lstStyle>
            <a:lvl1pPr indent="-228600" lvl="0" marL="457200" marR="0" rtl="0" algn="ctr">
              <a:spcBef>
                <a:spcPts val="320"/>
              </a:spcBef>
              <a:spcAft>
                <a:spcPts val="0"/>
              </a:spcAft>
              <a:buClr>
                <a:schemeClr val="accent1"/>
              </a:buClr>
              <a:buSzPts val="2295"/>
              <a:buFont typeface="Noto Sans Symbols"/>
              <a:buNone/>
              <a:defRPr b="1" i="0" sz="1600" u="none" cap="none" strike="noStrike">
                <a:solidFill>
                  <a:schemeClr val="dk2"/>
                </a:solidFill>
                <a:latin typeface="Georgia"/>
                <a:ea typeface="Georgia"/>
                <a:cs typeface="Georgia"/>
                <a:sym typeface="Georgia"/>
              </a:defRPr>
            </a:lvl1pPr>
            <a:lvl2pPr indent="-228600" lvl="1" marL="914400" marR="0" rtl="0" algn="l">
              <a:spcBef>
                <a:spcPts val="360"/>
              </a:spcBef>
              <a:spcAft>
                <a:spcPts val="0"/>
              </a:spcAft>
              <a:buClr>
                <a:schemeClr val="accent2"/>
              </a:buClr>
              <a:buSzPts val="1540"/>
              <a:buFont typeface="Noto Sans Symbols"/>
              <a:buNone/>
              <a:defRPr b="0" i="0" sz="1800" u="none" cap="none" strike="noStrike">
                <a:solidFill>
                  <a:srgbClr val="888888"/>
                </a:solidFill>
                <a:latin typeface="Georgia"/>
                <a:ea typeface="Georgia"/>
                <a:cs typeface="Georgia"/>
                <a:sym typeface="Georgia"/>
              </a:defRPr>
            </a:lvl2pPr>
            <a:lvl3pPr indent="-228600" lvl="2" marL="1371600" marR="0" rtl="0" algn="l">
              <a:spcBef>
                <a:spcPts val="320"/>
              </a:spcBef>
              <a:spcAft>
                <a:spcPts val="0"/>
              </a:spcAft>
              <a:buClr>
                <a:schemeClr val="accent3"/>
              </a:buClr>
              <a:buSzPts val="1500"/>
              <a:buFont typeface="Noto Sans Symbols"/>
              <a:buNone/>
              <a:defRPr b="0" i="0" sz="1600" u="none" cap="none" strike="noStrike">
                <a:solidFill>
                  <a:srgbClr val="888888"/>
                </a:solidFill>
                <a:latin typeface="Georgia"/>
                <a:ea typeface="Georgia"/>
                <a:cs typeface="Georgia"/>
                <a:sym typeface="Georgia"/>
              </a:defRPr>
            </a:lvl3pPr>
            <a:lvl4pPr indent="-228600" lvl="3" marL="1828800" marR="0" rtl="0" algn="l">
              <a:spcBef>
                <a:spcPts val="280"/>
              </a:spcBef>
              <a:spcAft>
                <a:spcPts val="0"/>
              </a:spcAft>
              <a:buClr>
                <a:schemeClr val="accent4"/>
              </a:buClr>
              <a:buSzPts val="1400"/>
              <a:buFont typeface="Noto Sans Symbols"/>
              <a:buNone/>
              <a:defRPr b="0" i="0" sz="1400" u="none" cap="none" strike="noStrike">
                <a:solidFill>
                  <a:srgbClr val="888888"/>
                </a:solidFill>
                <a:latin typeface="Georgia"/>
                <a:ea typeface="Georgia"/>
                <a:cs typeface="Georgia"/>
                <a:sym typeface="Georgia"/>
              </a:defRPr>
            </a:lvl4pPr>
            <a:lvl5pPr indent="-228600" lvl="4" marL="2286000" marR="0" rtl="0" algn="l">
              <a:spcBef>
                <a:spcPts val="280"/>
              </a:spcBef>
              <a:spcAft>
                <a:spcPts val="0"/>
              </a:spcAft>
              <a:buClr>
                <a:schemeClr val="accent5"/>
              </a:buClr>
              <a:buSzPts val="1800"/>
              <a:buFont typeface="Georgia"/>
              <a:buNone/>
              <a:defRPr b="0" i="0" sz="1400" u="none" cap="none" strike="noStrike">
                <a:solidFill>
                  <a:srgbClr val="888888"/>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49" name="Shape 49"/>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0" name="Shape 50"/>
          <p:cNvSpPr/>
          <p:nvPr/>
        </p:nvSpPr>
        <p:spPr>
          <a:xfrm>
            <a:off x="152400" y="152400"/>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1" name="Shape 51"/>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52" name="Shape 52"/>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cxnSp>
        <p:nvCxnSpPr>
          <p:cNvPr id="53" name="Shape 53"/>
          <p:cNvCxnSpPr/>
          <p:nvPr/>
        </p:nvCxnSpPr>
        <p:spPr>
          <a:xfrm>
            <a:off x="152400" y="2438400"/>
            <a:ext cx="8833104" cy="0"/>
          </a:xfrm>
          <a:prstGeom prst="straightConnector1">
            <a:avLst/>
          </a:prstGeom>
          <a:noFill/>
          <a:ln cap="flat" cmpd="sng" w="11425">
            <a:solidFill>
              <a:srgbClr val="7A9798"/>
            </a:solidFill>
            <a:prstDash val="dash"/>
            <a:round/>
            <a:headEnd len="sm" w="sm" type="none"/>
            <a:tailEnd len="sm" w="sm" type="none"/>
          </a:ln>
        </p:spPr>
      </p:cxnSp>
      <p:sp>
        <p:nvSpPr>
          <p:cNvPr id="54" name="Shape 54"/>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55" name="Shape 55"/>
          <p:cNvSpPr/>
          <p:nvPr/>
        </p:nvSpPr>
        <p:spPr>
          <a:xfrm>
            <a:off x="4361688" y="2209800"/>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56" name="Shape 56"/>
          <p:cNvSpPr txBox="1"/>
          <p:nvPr>
            <p:ph idx="12" type="sldNum"/>
          </p:nvPr>
        </p:nvSpPr>
        <p:spPr>
          <a:xfrm>
            <a:off x="4343400" y="2199450"/>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57" name="Shape 57"/>
          <p:cNvSpPr txBox="1"/>
          <p:nvPr>
            <p:ph type="title"/>
          </p:nvPr>
        </p:nvSpPr>
        <p:spPr>
          <a:xfrm>
            <a:off x="722313" y="533400"/>
            <a:ext cx="7772400" cy="1524000"/>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FFFFFF"/>
              </a:buClr>
              <a:buSzPts val="1400"/>
              <a:buFont typeface="Georgia"/>
              <a:buNone/>
              <a:defRPr b="0" i="0" sz="4200" u="none" cap="none" strike="noStrike">
                <a:solidFill>
                  <a:srgbClr val="FFFFFF"/>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bg>
      <p:bgPr>
        <a:solidFill>
          <a:schemeClr val="lt2"/>
        </a:solidFill>
      </p:bgPr>
    </p:bg>
    <p:spTree>
      <p:nvGrpSpPr>
        <p:cNvPr id="58" name="Shape 58"/>
        <p:cNvGrpSpPr/>
        <p:nvPr/>
      </p:nvGrpSpPr>
      <p:grpSpPr>
        <a:xfrm>
          <a:off x="0" y="0"/>
          <a:ext cx="0" cy="0"/>
          <a:chOff x="0" y="0"/>
          <a:chExt cx="0" cy="0"/>
        </a:xfrm>
      </p:grpSpPr>
      <p:sp>
        <p:nvSpPr>
          <p:cNvPr id="59" name="Shape 59"/>
          <p:cNvSpPr txBox="1"/>
          <p:nvPr>
            <p:ph type="title"/>
          </p:nvPr>
        </p:nvSpPr>
        <p:spPr>
          <a:xfrm>
            <a:off x="301752" y="228600"/>
            <a:ext cx="8534400" cy="758952"/>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7A9798"/>
              </a:buClr>
              <a:buSzPts val="1400"/>
              <a:buFont typeface="Georgia"/>
              <a:buNone/>
              <a:defRPr b="0" i="0" sz="3300" u="none" cap="none" strike="noStrike">
                <a:solidFill>
                  <a:srgbClr val="7A9798"/>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0" name="Shape 60"/>
          <p:cNvSpPr txBox="1"/>
          <p:nvPr>
            <p:ph idx="10" type="dt"/>
          </p:nvPr>
        </p:nvSpPr>
        <p:spPr>
          <a:xfrm>
            <a:off x="5791200" y="640994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61" name="Shape 61"/>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62" name="Shape 62"/>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cxnSp>
        <p:nvCxnSpPr>
          <p:cNvPr id="63" name="Shape 63"/>
          <p:cNvCxnSpPr/>
          <p:nvPr/>
        </p:nvCxnSpPr>
        <p:spPr>
          <a:xfrm flipH="1" rot="10800000">
            <a:off x="4563080" y="1575652"/>
            <a:ext cx="8921" cy="4819557"/>
          </a:xfrm>
          <a:prstGeom prst="straightConnector1">
            <a:avLst/>
          </a:prstGeom>
          <a:noFill/>
          <a:ln cap="flat" cmpd="sng" w="9525">
            <a:solidFill>
              <a:schemeClr val="dk2"/>
            </a:solidFill>
            <a:prstDash val="dash"/>
            <a:round/>
            <a:headEnd len="sm" w="sm" type="none"/>
            <a:tailEnd len="sm" w="sm" type="none"/>
          </a:ln>
        </p:spPr>
      </p:cxnSp>
      <p:sp>
        <p:nvSpPr>
          <p:cNvPr id="64" name="Shape 64"/>
          <p:cNvSpPr txBox="1"/>
          <p:nvPr>
            <p:ph idx="1" type="body"/>
          </p:nvPr>
        </p:nvSpPr>
        <p:spPr>
          <a:xfrm>
            <a:off x="301752" y="1371600"/>
            <a:ext cx="4038600" cy="4681728"/>
          </a:xfrm>
          <a:prstGeom prst="rect">
            <a:avLst/>
          </a:prstGeom>
          <a:noFill/>
          <a:ln>
            <a:noFill/>
          </a:ln>
        </p:spPr>
        <p:txBody>
          <a:bodyPr anchorCtr="0" anchor="t" bIns="91425" lIns="91425" spcFirstLastPara="1" rIns="91425" wrap="square" tIns="91425"/>
          <a:lstStyle>
            <a:lvl1pPr indent="-363537" lvl="0" marL="457200" marR="0" rtl="0" algn="l">
              <a:spcBef>
                <a:spcPts val="500"/>
              </a:spcBef>
              <a:spcAft>
                <a:spcPts val="0"/>
              </a:spcAft>
              <a:buClr>
                <a:schemeClr val="accent1"/>
              </a:buClr>
              <a:buSzPts val="2125"/>
              <a:buFont typeface="Noto Sans Symbols"/>
              <a:buChar char="●"/>
              <a:defRPr b="0" i="0" sz="25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65" name="Shape 65"/>
          <p:cNvSpPr txBox="1"/>
          <p:nvPr>
            <p:ph idx="2" type="body"/>
          </p:nvPr>
        </p:nvSpPr>
        <p:spPr>
          <a:xfrm>
            <a:off x="4800600" y="1371600"/>
            <a:ext cx="4038600" cy="4681728"/>
          </a:xfrm>
          <a:prstGeom prst="rect">
            <a:avLst/>
          </a:prstGeom>
          <a:noFill/>
          <a:ln>
            <a:noFill/>
          </a:ln>
        </p:spPr>
        <p:txBody>
          <a:bodyPr anchorCtr="0" anchor="t" bIns="91425" lIns="91425" spcFirstLastPara="1" rIns="91425" wrap="square" tIns="91425"/>
          <a:lstStyle>
            <a:lvl1pPr indent="-363537" lvl="0" marL="457200" marR="0" rtl="0" algn="l">
              <a:spcBef>
                <a:spcPts val="500"/>
              </a:spcBef>
              <a:spcAft>
                <a:spcPts val="0"/>
              </a:spcAft>
              <a:buClr>
                <a:schemeClr val="accent1"/>
              </a:buClr>
              <a:buSzPts val="2125"/>
              <a:buFont typeface="Noto Sans Symbols"/>
              <a:buChar char="●"/>
              <a:defRPr b="0" i="0" sz="25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bg>
      <p:bgPr>
        <a:solidFill>
          <a:schemeClr val="lt2"/>
        </a:solidFill>
      </p:bgPr>
    </p:bg>
    <p:spTree>
      <p:nvGrpSpPr>
        <p:cNvPr id="66" name="Shape 66"/>
        <p:cNvGrpSpPr/>
        <p:nvPr/>
      </p:nvGrpSpPr>
      <p:grpSpPr>
        <a:xfrm>
          <a:off x="0" y="0"/>
          <a:ext cx="0" cy="0"/>
          <a:chOff x="0" y="0"/>
          <a:chExt cx="0" cy="0"/>
        </a:xfrm>
      </p:grpSpPr>
      <p:cxnSp>
        <p:nvCxnSpPr>
          <p:cNvPr id="67" name="Shape 67"/>
          <p:cNvCxnSpPr/>
          <p:nvPr/>
        </p:nvCxnSpPr>
        <p:spPr>
          <a:xfrm rot="10800000">
            <a:off x="4572000" y="2200275"/>
            <a:ext cx="0" cy="4187952"/>
          </a:xfrm>
          <a:prstGeom prst="straightConnector1">
            <a:avLst/>
          </a:prstGeom>
          <a:noFill/>
          <a:ln cap="flat" cmpd="sng" w="9525">
            <a:solidFill>
              <a:schemeClr val="dk2"/>
            </a:solidFill>
            <a:prstDash val="dash"/>
            <a:round/>
            <a:headEnd len="sm" w="sm" type="none"/>
            <a:tailEnd len="sm" w="sm" type="none"/>
          </a:ln>
        </p:spPr>
      </p:cxnSp>
      <p:sp>
        <p:nvSpPr>
          <p:cNvPr id="68" name="Shape 68"/>
          <p:cNvSpPr/>
          <p:nvPr/>
        </p:nvSpPr>
        <p:spPr>
          <a:xfrm>
            <a:off x="0" y="0"/>
            <a:ext cx="9144000" cy="1447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69" name="Shape 69"/>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0" name="Shape 70"/>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1" name="Shape 71"/>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2" name="Shape 72"/>
          <p:cNvSpPr/>
          <p:nvPr/>
        </p:nvSpPr>
        <p:spPr>
          <a:xfrm>
            <a:off x="152400" y="1371600"/>
            <a:ext cx="8833104"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73" name="Shape 73"/>
          <p:cNvSpPr/>
          <p:nvPr/>
        </p:nvSpPr>
        <p:spPr>
          <a:xfrm>
            <a:off x="145923" y="6391656"/>
            <a:ext cx="8833104" cy="31089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4" name="Shape 74"/>
          <p:cNvSpPr txBox="1"/>
          <p:nvPr>
            <p:ph idx="1" type="body"/>
          </p:nvPr>
        </p:nvSpPr>
        <p:spPr>
          <a:xfrm>
            <a:off x="301752" y="1524000"/>
            <a:ext cx="4040188" cy="732974"/>
          </a:xfrm>
          <a:prstGeom prst="rect">
            <a:avLst/>
          </a:prstGeom>
          <a:noFill/>
          <a:ln>
            <a:noFill/>
          </a:ln>
          <a:effectLst>
            <a:outerShdw blurRad="50800" rotWithShape="0" dir="5400000" dist="25400">
              <a:srgbClr val="000000">
                <a:alpha val="34901"/>
              </a:srgbClr>
            </a:outerShdw>
          </a:effectLst>
        </p:spPr>
        <p:txBody>
          <a:bodyPr anchorCtr="0" anchor="ctr" bIns="91425" lIns="91425" spcFirstLastPara="1" rIns="91425" wrap="square" tIns="91425"/>
          <a:lstStyle>
            <a:lvl1pPr indent="-228600" lvl="0" marL="457200" marR="0" rtl="0" algn="l">
              <a:spcBef>
                <a:spcPts val="440"/>
              </a:spcBef>
              <a:spcAft>
                <a:spcPts val="0"/>
              </a:spcAft>
              <a:buClr>
                <a:schemeClr val="accent1"/>
              </a:buClr>
              <a:buSzPts val="2295"/>
              <a:buFont typeface="Noto Sans Symbols"/>
              <a:buNone/>
              <a:defRPr b="1" i="0" sz="2200" u="none" cap="none" strike="noStrike">
                <a:solidFill>
                  <a:srgbClr val="FFFFFF"/>
                </a:solidFill>
                <a:latin typeface="Georgia"/>
                <a:ea typeface="Georgia"/>
                <a:cs typeface="Georgia"/>
                <a:sym typeface="Georgia"/>
              </a:defRPr>
            </a:lvl1pPr>
            <a:lvl2pPr indent="-228600" lvl="1" marL="914400" marR="0" rtl="0" algn="l">
              <a:spcBef>
                <a:spcPts val="400"/>
              </a:spcBef>
              <a:spcAft>
                <a:spcPts val="0"/>
              </a:spcAft>
              <a:buClr>
                <a:schemeClr val="accent2"/>
              </a:buClr>
              <a:buSzPts val="1540"/>
              <a:buFont typeface="Noto Sans Symbols"/>
              <a:buNone/>
              <a:defRPr b="1" i="0" sz="2000" u="none" cap="none" strike="noStrike">
                <a:solidFill>
                  <a:schemeClr val="dk2"/>
                </a:solidFill>
                <a:latin typeface="Georgia"/>
                <a:ea typeface="Georgia"/>
                <a:cs typeface="Georgia"/>
                <a:sym typeface="Georgia"/>
              </a:defRPr>
            </a:lvl2pPr>
            <a:lvl3pPr indent="-228600" lvl="2" marL="1371600" marR="0" rtl="0" algn="l">
              <a:spcBef>
                <a:spcPts val="360"/>
              </a:spcBef>
              <a:spcAft>
                <a:spcPts val="0"/>
              </a:spcAft>
              <a:buClr>
                <a:schemeClr val="accent3"/>
              </a:buClr>
              <a:buSzPts val="1500"/>
              <a:buFont typeface="Noto Sans Symbols"/>
              <a:buNone/>
              <a:defRPr b="1" i="0" sz="1800" u="none" cap="none" strike="noStrike">
                <a:solidFill>
                  <a:schemeClr val="dk1"/>
                </a:solidFill>
                <a:latin typeface="Georgia"/>
                <a:ea typeface="Georgia"/>
                <a:cs typeface="Georgia"/>
                <a:sym typeface="Georgia"/>
              </a:defRPr>
            </a:lvl3pPr>
            <a:lvl4pPr indent="-228600" lvl="3" marL="1828800" marR="0" rtl="0" algn="l">
              <a:spcBef>
                <a:spcPts val="320"/>
              </a:spcBef>
              <a:spcAft>
                <a:spcPts val="0"/>
              </a:spcAft>
              <a:buClr>
                <a:schemeClr val="accent4"/>
              </a:buClr>
              <a:buSzPts val="1400"/>
              <a:buFont typeface="Noto Sans Symbols"/>
              <a:buNone/>
              <a:defRPr b="1" i="0" sz="1600" u="none" cap="none" strike="noStrike">
                <a:solidFill>
                  <a:schemeClr val="dk2"/>
                </a:solidFill>
                <a:latin typeface="Georgia"/>
                <a:ea typeface="Georgia"/>
                <a:cs typeface="Georgia"/>
                <a:sym typeface="Georgia"/>
              </a:defRPr>
            </a:lvl4pPr>
            <a:lvl5pPr indent="-228600" lvl="4" marL="2286000" marR="0" rtl="0" algn="l">
              <a:spcBef>
                <a:spcPts val="320"/>
              </a:spcBef>
              <a:spcAft>
                <a:spcPts val="0"/>
              </a:spcAft>
              <a:buClr>
                <a:schemeClr val="accent5"/>
              </a:buClr>
              <a:buSzPts val="1800"/>
              <a:buFont typeface="Georgia"/>
              <a:buNone/>
              <a:defRPr b="1" i="0" sz="16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75" name="Shape 75"/>
          <p:cNvSpPr txBox="1"/>
          <p:nvPr>
            <p:ph idx="2" type="body"/>
          </p:nvPr>
        </p:nvSpPr>
        <p:spPr>
          <a:xfrm>
            <a:off x="4791330" y="1524000"/>
            <a:ext cx="4041775" cy="731520"/>
          </a:xfrm>
          <a:prstGeom prst="rect">
            <a:avLst/>
          </a:prstGeom>
          <a:noFill/>
          <a:ln>
            <a:noFill/>
          </a:ln>
          <a:effectLst>
            <a:outerShdw blurRad="50800" rotWithShape="0" dir="5400000" dist="25400">
              <a:srgbClr val="000000">
                <a:alpha val="34901"/>
              </a:srgbClr>
            </a:outerShdw>
          </a:effectLst>
        </p:spPr>
        <p:txBody>
          <a:bodyPr anchorCtr="0" anchor="ctr" bIns="91425" lIns="91425" spcFirstLastPara="1" rIns="91425" wrap="square" tIns="91425"/>
          <a:lstStyle>
            <a:lvl1pPr indent="-228600" lvl="0" marL="457200" marR="0" rtl="0" algn="l">
              <a:spcBef>
                <a:spcPts val="440"/>
              </a:spcBef>
              <a:spcAft>
                <a:spcPts val="0"/>
              </a:spcAft>
              <a:buClr>
                <a:schemeClr val="accent1"/>
              </a:buClr>
              <a:buSzPts val="2295"/>
              <a:buFont typeface="Noto Sans Symbols"/>
              <a:buNone/>
              <a:defRPr b="1" i="0" sz="2200" u="none" cap="none" strike="noStrike">
                <a:solidFill>
                  <a:schemeClr val="dk1"/>
                </a:solidFill>
                <a:latin typeface="Georgia"/>
                <a:ea typeface="Georgia"/>
                <a:cs typeface="Georgia"/>
                <a:sym typeface="Georgia"/>
              </a:defRPr>
            </a:lvl1pPr>
            <a:lvl2pPr indent="-228600" lvl="1" marL="914400" marR="0" rtl="0" algn="l">
              <a:spcBef>
                <a:spcPts val="400"/>
              </a:spcBef>
              <a:spcAft>
                <a:spcPts val="0"/>
              </a:spcAft>
              <a:buClr>
                <a:schemeClr val="accent2"/>
              </a:buClr>
              <a:buSzPts val="1540"/>
              <a:buFont typeface="Noto Sans Symbols"/>
              <a:buNone/>
              <a:defRPr b="1" i="0" sz="2000" u="none" cap="none" strike="noStrike">
                <a:solidFill>
                  <a:schemeClr val="dk2"/>
                </a:solidFill>
                <a:latin typeface="Georgia"/>
                <a:ea typeface="Georgia"/>
                <a:cs typeface="Georgia"/>
                <a:sym typeface="Georgia"/>
              </a:defRPr>
            </a:lvl2pPr>
            <a:lvl3pPr indent="-228600" lvl="2" marL="1371600" marR="0" rtl="0" algn="l">
              <a:spcBef>
                <a:spcPts val="360"/>
              </a:spcBef>
              <a:spcAft>
                <a:spcPts val="0"/>
              </a:spcAft>
              <a:buClr>
                <a:schemeClr val="accent3"/>
              </a:buClr>
              <a:buSzPts val="1500"/>
              <a:buFont typeface="Noto Sans Symbols"/>
              <a:buNone/>
              <a:defRPr b="1" i="0" sz="1800" u="none" cap="none" strike="noStrike">
                <a:solidFill>
                  <a:schemeClr val="dk1"/>
                </a:solidFill>
                <a:latin typeface="Georgia"/>
                <a:ea typeface="Georgia"/>
                <a:cs typeface="Georgia"/>
                <a:sym typeface="Georgia"/>
              </a:defRPr>
            </a:lvl3pPr>
            <a:lvl4pPr indent="-228600" lvl="3" marL="1828800" marR="0" rtl="0" algn="l">
              <a:spcBef>
                <a:spcPts val="320"/>
              </a:spcBef>
              <a:spcAft>
                <a:spcPts val="0"/>
              </a:spcAft>
              <a:buClr>
                <a:schemeClr val="accent4"/>
              </a:buClr>
              <a:buSzPts val="1400"/>
              <a:buFont typeface="Noto Sans Symbols"/>
              <a:buNone/>
              <a:defRPr b="1" i="0" sz="1600" u="none" cap="none" strike="noStrike">
                <a:solidFill>
                  <a:schemeClr val="dk2"/>
                </a:solidFill>
                <a:latin typeface="Georgia"/>
                <a:ea typeface="Georgia"/>
                <a:cs typeface="Georgia"/>
                <a:sym typeface="Georgia"/>
              </a:defRPr>
            </a:lvl4pPr>
            <a:lvl5pPr indent="-228600" lvl="4" marL="2286000" marR="0" rtl="0" algn="l">
              <a:spcBef>
                <a:spcPts val="320"/>
              </a:spcBef>
              <a:spcAft>
                <a:spcPts val="0"/>
              </a:spcAft>
              <a:buClr>
                <a:schemeClr val="accent5"/>
              </a:buClr>
              <a:buSzPts val="1800"/>
              <a:buFont typeface="Georgia"/>
              <a:buNone/>
              <a:defRPr b="1" i="0" sz="16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76" name="Shape 76"/>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77" name="Shape 77"/>
          <p:cNvSpPr txBox="1"/>
          <p:nvPr>
            <p:ph idx="11" type="ftr"/>
          </p:nvPr>
        </p:nvSpPr>
        <p:spPr>
          <a:xfrm>
            <a:off x="304800" y="6409944"/>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cxnSp>
        <p:nvCxnSpPr>
          <p:cNvPr id="78" name="Shape 78"/>
          <p:cNvCxnSpPr/>
          <p:nvPr/>
        </p:nvCxnSpPr>
        <p:spPr>
          <a:xfrm>
            <a:off x="152400" y="1280160"/>
            <a:ext cx="8833104" cy="0"/>
          </a:xfrm>
          <a:prstGeom prst="straightConnector1">
            <a:avLst/>
          </a:prstGeom>
          <a:noFill/>
          <a:ln cap="flat" cmpd="sng" w="11425">
            <a:solidFill>
              <a:srgbClr val="7A9798"/>
            </a:solidFill>
            <a:prstDash val="dash"/>
            <a:round/>
            <a:headEnd len="sm" w="sm" type="none"/>
            <a:tailEnd len="sm" w="sm" type="none"/>
          </a:ln>
        </p:spPr>
      </p:cxnSp>
      <p:sp>
        <p:nvSpPr>
          <p:cNvPr id="79" name="Shape 79"/>
          <p:cNvSpPr/>
          <p:nvPr/>
        </p:nvSpPr>
        <p:spPr>
          <a:xfrm>
            <a:off x="152400" y="155448"/>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0" name="Shape 80"/>
          <p:cNvSpPr txBox="1"/>
          <p:nvPr>
            <p:ph idx="3" type="body"/>
          </p:nvPr>
        </p:nvSpPr>
        <p:spPr>
          <a:xfrm>
            <a:off x="301752" y="2471383"/>
            <a:ext cx="4041648" cy="3818404"/>
          </a:xfrm>
          <a:prstGeom prst="rect">
            <a:avLst/>
          </a:prstGeom>
          <a:noFill/>
          <a:ln>
            <a:noFill/>
          </a:ln>
        </p:spPr>
        <p:txBody>
          <a:bodyPr anchorCtr="0" anchor="t" bIns="91425" lIns="91425" spcFirstLastPara="1" rIns="91425" wrap="square" tIns="91425"/>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81" name="Shape 81"/>
          <p:cNvSpPr txBox="1"/>
          <p:nvPr>
            <p:ph idx="4" type="body"/>
          </p:nvPr>
        </p:nvSpPr>
        <p:spPr>
          <a:xfrm>
            <a:off x="4800600" y="2471383"/>
            <a:ext cx="4038600" cy="3822192"/>
          </a:xfrm>
          <a:prstGeom prst="rect">
            <a:avLst/>
          </a:prstGeom>
          <a:noFill/>
          <a:ln>
            <a:noFill/>
          </a:ln>
        </p:spPr>
        <p:txBody>
          <a:bodyPr anchorCtr="0" anchor="t" bIns="91425" lIns="91425" spcFirstLastPara="1" rIns="91425" wrap="square" tIns="91425"/>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82" name="Shape 82"/>
          <p:cNvSpPr/>
          <p:nvPr/>
        </p:nvSpPr>
        <p:spPr>
          <a:xfrm>
            <a:off x="4267200" y="956036"/>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83" name="Shape 83"/>
          <p:cNvSpPr/>
          <p:nvPr/>
        </p:nvSpPr>
        <p:spPr>
          <a:xfrm>
            <a:off x="4361688" y="1050524"/>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84" name="Shape 84"/>
          <p:cNvSpPr txBox="1"/>
          <p:nvPr>
            <p:ph idx="12" type="sldNum"/>
          </p:nvPr>
        </p:nvSpPr>
        <p:spPr>
          <a:xfrm>
            <a:off x="4343400" y="1042416"/>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85" name="Shape 85"/>
          <p:cNvSpPr txBox="1"/>
          <p:nvPr>
            <p:ph type="title"/>
          </p:nvPr>
        </p:nvSpPr>
        <p:spPr>
          <a:xfrm>
            <a:off x="301752" y="228600"/>
            <a:ext cx="8534400" cy="758952"/>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7A9798"/>
              </a:buClr>
              <a:buSzPts val="1400"/>
              <a:buFont typeface="Georgia"/>
              <a:buNone/>
              <a:defRPr b="0" i="0" sz="3300" u="none" cap="none" strike="noStrike">
                <a:solidFill>
                  <a:srgbClr val="7A9798"/>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6" name="Shape 86"/>
        <p:cNvGrpSpPr/>
        <p:nvPr/>
      </p:nvGrpSpPr>
      <p:grpSpPr>
        <a:xfrm>
          <a:off x="0" y="0"/>
          <a:ext cx="0" cy="0"/>
          <a:chOff x="0" y="0"/>
          <a:chExt cx="0" cy="0"/>
        </a:xfrm>
      </p:grpSpPr>
      <p:sp>
        <p:nvSpPr>
          <p:cNvPr id="87" name="Shape 87"/>
          <p:cNvSpPr txBox="1"/>
          <p:nvPr>
            <p:ph type="title"/>
          </p:nvPr>
        </p:nvSpPr>
        <p:spPr>
          <a:xfrm>
            <a:off x="301752" y="228600"/>
            <a:ext cx="8534400" cy="758952"/>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7A9798"/>
              </a:buClr>
              <a:buSzPts val="1400"/>
              <a:buFont typeface="Georgia"/>
              <a:buNone/>
              <a:defRPr b="0" i="0" sz="3300" u="none" cap="none" strike="noStrike">
                <a:solidFill>
                  <a:srgbClr val="7A9798"/>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8" name="Shape 88"/>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89" name="Shape 89"/>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90" name="Shape 90"/>
          <p:cNvSpPr txBox="1"/>
          <p:nvPr>
            <p:ph idx="12" type="sldNum"/>
          </p:nvPr>
        </p:nvSpPr>
        <p:spPr>
          <a:xfrm>
            <a:off x="4343400" y="1036020"/>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91" name="Shape 91"/>
        <p:cNvGrpSpPr/>
        <p:nvPr/>
      </p:nvGrpSpPr>
      <p:grpSpPr>
        <a:xfrm>
          <a:off x="0" y="0"/>
          <a:ext cx="0" cy="0"/>
          <a:chOff x="0" y="0"/>
          <a:chExt cx="0" cy="0"/>
        </a:xfrm>
      </p:grpSpPr>
      <p:sp>
        <p:nvSpPr>
          <p:cNvPr id="92" name="Shape 92"/>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3" name="Shape 93"/>
          <p:cNvSpPr/>
          <p:nvPr/>
        </p:nvSpPr>
        <p:spPr>
          <a:xfrm>
            <a:off x="0" y="0"/>
            <a:ext cx="9144000" cy="15544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4" name="Shape 94"/>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5" name="Shape 95"/>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6" name="Shape 96"/>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7" name="Shape 97"/>
          <p:cNvSpPr/>
          <p:nvPr/>
        </p:nvSpPr>
        <p:spPr>
          <a:xfrm>
            <a:off x="152400" y="158496"/>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8" name="Shape 98"/>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99" name="Shape 99"/>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00" name="Shape 100"/>
          <p:cNvSpPr txBox="1"/>
          <p:nvPr>
            <p:ph idx="12" type="sldNum"/>
          </p:nvPr>
        </p:nvSpPr>
        <p:spPr>
          <a:xfrm>
            <a:off x="4267200" y="6324600"/>
            <a:ext cx="609600" cy="441324"/>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FFFFFF"/>
                </a:solidFill>
                <a:latin typeface="Georgia"/>
                <a:ea typeface="Georgia"/>
                <a:cs typeface="Georgia"/>
                <a:sym typeface="Georgia"/>
              </a:defRPr>
            </a:lvl1pPr>
            <a:lvl2pPr indent="0" lvl="1" marL="0" marR="0" rtl="0" algn="ctr">
              <a:spcBef>
                <a:spcPts val="0"/>
              </a:spcBef>
              <a:buNone/>
              <a:defRPr sz="1600">
                <a:solidFill>
                  <a:srgbClr val="FFFFFF"/>
                </a:solidFill>
                <a:latin typeface="Georgia"/>
                <a:ea typeface="Georgia"/>
                <a:cs typeface="Georgia"/>
                <a:sym typeface="Georgia"/>
              </a:defRPr>
            </a:lvl2pPr>
            <a:lvl3pPr indent="0" lvl="2" marL="0" marR="0" rtl="0" algn="ctr">
              <a:spcBef>
                <a:spcPts val="0"/>
              </a:spcBef>
              <a:buNone/>
              <a:defRPr sz="1600">
                <a:solidFill>
                  <a:srgbClr val="FFFFFF"/>
                </a:solidFill>
                <a:latin typeface="Georgia"/>
                <a:ea typeface="Georgia"/>
                <a:cs typeface="Georgia"/>
                <a:sym typeface="Georgia"/>
              </a:defRPr>
            </a:lvl3pPr>
            <a:lvl4pPr indent="0" lvl="3" marL="0" marR="0" rtl="0" algn="ctr">
              <a:spcBef>
                <a:spcPts val="0"/>
              </a:spcBef>
              <a:buNone/>
              <a:defRPr sz="1600">
                <a:solidFill>
                  <a:srgbClr val="FFFFFF"/>
                </a:solidFill>
                <a:latin typeface="Georgia"/>
                <a:ea typeface="Georgia"/>
                <a:cs typeface="Georgia"/>
                <a:sym typeface="Georgia"/>
              </a:defRPr>
            </a:lvl4pPr>
            <a:lvl5pPr indent="0" lvl="4" marL="0" marR="0" rtl="0" algn="ctr">
              <a:spcBef>
                <a:spcPts val="0"/>
              </a:spcBef>
              <a:buNone/>
              <a:defRPr sz="1600">
                <a:solidFill>
                  <a:srgbClr val="FFFFFF"/>
                </a:solidFill>
                <a:latin typeface="Georgia"/>
                <a:ea typeface="Georgia"/>
                <a:cs typeface="Georgia"/>
                <a:sym typeface="Georgia"/>
              </a:defRPr>
            </a:lvl5pPr>
            <a:lvl6pPr indent="0" lvl="5" marL="0" marR="0" rtl="0" algn="ctr">
              <a:spcBef>
                <a:spcPts val="0"/>
              </a:spcBef>
              <a:buNone/>
              <a:defRPr sz="1600">
                <a:solidFill>
                  <a:srgbClr val="FFFFFF"/>
                </a:solidFill>
                <a:latin typeface="Georgia"/>
                <a:ea typeface="Georgia"/>
                <a:cs typeface="Georgia"/>
                <a:sym typeface="Georgia"/>
              </a:defRPr>
            </a:lvl6pPr>
            <a:lvl7pPr indent="0" lvl="6" marL="0" marR="0" rtl="0" algn="ctr">
              <a:spcBef>
                <a:spcPts val="0"/>
              </a:spcBef>
              <a:buNone/>
              <a:defRPr sz="1600">
                <a:solidFill>
                  <a:srgbClr val="FFFFFF"/>
                </a:solidFill>
                <a:latin typeface="Georgia"/>
                <a:ea typeface="Georgia"/>
                <a:cs typeface="Georgia"/>
                <a:sym typeface="Georgia"/>
              </a:defRPr>
            </a:lvl7pPr>
            <a:lvl8pPr indent="0" lvl="7" marL="0" marR="0" rtl="0" algn="ctr">
              <a:spcBef>
                <a:spcPts val="0"/>
              </a:spcBef>
              <a:buNone/>
              <a:defRPr sz="1600">
                <a:solidFill>
                  <a:srgbClr val="FFFFFF"/>
                </a:solidFill>
                <a:latin typeface="Georgia"/>
                <a:ea typeface="Georgia"/>
                <a:cs typeface="Georgia"/>
                <a:sym typeface="Georgia"/>
              </a:defRPr>
            </a:lvl8pPr>
            <a:lvl9pPr indent="0" lvl="8" marL="0" marR="0" rtl="0" algn="ctr">
              <a:spcBef>
                <a:spcPts val="0"/>
              </a:spcBef>
              <a:buNone/>
              <a:defRPr sz="1600">
                <a:solidFill>
                  <a:srgbClr val="FFFFFF"/>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bg>
      <p:bgPr>
        <a:solidFill>
          <a:schemeClr val="lt1"/>
        </a:solidFill>
      </p:bgPr>
    </p:bg>
    <p:spTree>
      <p:nvGrpSpPr>
        <p:cNvPr id="101" name="Shape 101"/>
        <p:cNvGrpSpPr/>
        <p:nvPr/>
      </p:nvGrpSpPr>
      <p:grpSpPr>
        <a:xfrm>
          <a:off x="0" y="0"/>
          <a:ext cx="0" cy="0"/>
          <a:chOff x="0" y="0"/>
          <a:chExt cx="0" cy="0"/>
        </a:xfrm>
      </p:grpSpPr>
      <p:sp>
        <p:nvSpPr>
          <p:cNvPr id="102" name="Shape 102"/>
          <p:cNvSpPr/>
          <p:nvPr/>
        </p:nvSpPr>
        <p:spPr>
          <a:xfrm>
            <a:off x="152400" y="152400"/>
            <a:ext cx="8833104" cy="3048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3" name="Shape 103"/>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4" name="Shape 104"/>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5" name="Shape 105"/>
          <p:cNvSpPr/>
          <p:nvPr/>
        </p:nvSpPr>
        <p:spPr>
          <a:xfrm>
            <a:off x="0" y="0"/>
            <a:ext cx="9144000" cy="11887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6" name="Shape 106"/>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7" name="Shape 107"/>
          <p:cNvSpPr/>
          <p:nvPr/>
        </p:nvSpPr>
        <p:spPr>
          <a:xfrm>
            <a:off x="152400" y="609600"/>
            <a:ext cx="2743200" cy="586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08" name="Shape 108"/>
          <p:cNvSpPr txBox="1"/>
          <p:nvPr>
            <p:ph type="title"/>
          </p:nvPr>
        </p:nvSpPr>
        <p:spPr>
          <a:xfrm>
            <a:off x="381000" y="914400"/>
            <a:ext cx="2362200" cy="9906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rgbClr val="FFFFFF"/>
              </a:buClr>
              <a:buSzPts val="1400"/>
              <a:buFont typeface="Georgia"/>
              <a:buNone/>
              <a:defRPr b="1" i="0" sz="2200" u="none" cap="none" strike="noStrike">
                <a:solidFill>
                  <a:srgbClr val="FFFFFF"/>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9" name="Shape 109"/>
          <p:cNvSpPr txBox="1"/>
          <p:nvPr>
            <p:ph idx="1" type="body"/>
          </p:nvPr>
        </p:nvSpPr>
        <p:spPr>
          <a:xfrm>
            <a:off x="381000" y="1981200"/>
            <a:ext cx="2362200" cy="4144963"/>
          </a:xfrm>
          <a:prstGeom prst="rect">
            <a:avLst/>
          </a:prstGeom>
          <a:noFill/>
          <a:ln>
            <a:noFill/>
          </a:ln>
        </p:spPr>
        <p:txBody>
          <a:bodyPr anchorCtr="0" anchor="t" bIns="91425" lIns="91425" spcFirstLastPara="1" rIns="91425" wrap="square" tIns="91425"/>
          <a:lstStyle>
            <a:lvl1pPr indent="-228600" lvl="0" marL="457200" marR="0" rtl="0" algn="l">
              <a:spcBef>
                <a:spcPts val="320"/>
              </a:spcBef>
              <a:spcAft>
                <a:spcPts val="0"/>
              </a:spcAft>
              <a:buClr>
                <a:schemeClr val="accent1"/>
              </a:buClr>
              <a:buSzPts val="2295"/>
              <a:buFont typeface="Noto Sans Symbols"/>
              <a:buNone/>
              <a:defRPr b="0" i="0" sz="1600" u="none" cap="none" strike="noStrike">
                <a:solidFill>
                  <a:srgbClr val="FFFFFF"/>
                </a:solidFill>
                <a:latin typeface="Georgia"/>
                <a:ea typeface="Georgia"/>
                <a:cs typeface="Georgia"/>
                <a:sym typeface="Georgia"/>
              </a:defRPr>
            </a:lvl1pPr>
            <a:lvl2pPr indent="-228600" lvl="1" marL="914400" marR="0" rtl="0" algn="l">
              <a:spcBef>
                <a:spcPts val="1000"/>
              </a:spcBef>
              <a:spcAft>
                <a:spcPts val="0"/>
              </a:spcAft>
              <a:buClr>
                <a:schemeClr val="accent2"/>
              </a:buClr>
              <a:buSzPts val="1540"/>
              <a:buFont typeface="Noto Sans Symbols"/>
              <a:buNone/>
              <a:defRPr b="0" i="0" sz="1200" u="none" cap="none" strike="noStrike">
                <a:solidFill>
                  <a:schemeClr val="dk2"/>
                </a:solidFill>
                <a:latin typeface="Georgia"/>
                <a:ea typeface="Georgia"/>
                <a:cs typeface="Georgia"/>
                <a:sym typeface="Georgia"/>
              </a:defRPr>
            </a:lvl2pPr>
            <a:lvl3pPr indent="-228600" lvl="2" marL="1371600" marR="0" rtl="0" algn="l">
              <a:spcBef>
                <a:spcPts val="200"/>
              </a:spcBef>
              <a:spcAft>
                <a:spcPts val="0"/>
              </a:spcAft>
              <a:buClr>
                <a:schemeClr val="accent3"/>
              </a:buClr>
              <a:buSzPts val="1500"/>
              <a:buFont typeface="Noto Sans Symbols"/>
              <a:buNone/>
              <a:defRPr b="0" i="0" sz="1000" u="none" cap="none" strike="noStrike">
                <a:solidFill>
                  <a:schemeClr val="dk1"/>
                </a:solidFill>
                <a:latin typeface="Georgia"/>
                <a:ea typeface="Georgia"/>
                <a:cs typeface="Georgia"/>
                <a:sym typeface="Georgia"/>
              </a:defRPr>
            </a:lvl3pPr>
            <a:lvl4pPr indent="-228600" lvl="3" marL="1828800" marR="0" rtl="0" algn="l">
              <a:spcBef>
                <a:spcPts val="180"/>
              </a:spcBef>
              <a:spcAft>
                <a:spcPts val="0"/>
              </a:spcAft>
              <a:buClr>
                <a:schemeClr val="accent4"/>
              </a:buClr>
              <a:buSzPts val="1400"/>
              <a:buFont typeface="Noto Sans Symbols"/>
              <a:buNone/>
              <a:defRPr b="0" i="0" sz="900" u="none" cap="none" strike="noStrike">
                <a:solidFill>
                  <a:schemeClr val="dk2"/>
                </a:solidFill>
                <a:latin typeface="Georgia"/>
                <a:ea typeface="Georgia"/>
                <a:cs typeface="Georgia"/>
                <a:sym typeface="Georgia"/>
              </a:defRPr>
            </a:lvl4pPr>
            <a:lvl5pPr indent="-228600" lvl="4" marL="2286000" marR="0" rtl="0" algn="l">
              <a:spcBef>
                <a:spcPts val="180"/>
              </a:spcBef>
              <a:spcAft>
                <a:spcPts val="0"/>
              </a:spcAft>
              <a:buClr>
                <a:schemeClr val="accent5"/>
              </a:buClr>
              <a:buSzPts val="1800"/>
              <a:buFont typeface="Georgia"/>
              <a:buNone/>
              <a:defRPr b="0" i="0" sz="9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110" name="Shape 110"/>
          <p:cNvSpPr/>
          <p:nvPr/>
        </p:nvSpPr>
        <p:spPr>
          <a:xfrm>
            <a:off x="152400" y="152400"/>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11" name="Shape 111"/>
          <p:cNvCxnSpPr/>
          <p:nvPr/>
        </p:nvCxnSpPr>
        <p:spPr>
          <a:xfrm>
            <a:off x="152400" y="533400"/>
            <a:ext cx="8833104" cy="0"/>
          </a:xfrm>
          <a:prstGeom prst="straightConnector1">
            <a:avLst/>
          </a:prstGeom>
          <a:noFill/>
          <a:ln cap="flat" cmpd="sng" w="11425">
            <a:solidFill>
              <a:srgbClr val="7A9798"/>
            </a:solidFill>
            <a:prstDash val="dash"/>
            <a:round/>
            <a:headEnd len="sm" w="sm" type="none"/>
            <a:tailEnd len="sm" w="sm" type="none"/>
          </a:ln>
        </p:spPr>
      </p:cxnSp>
      <p:sp>
        <p:nvSpPr>
          <p:cNvPr id="112" name="Shape 112"/>
          <p:cNvSpPr txBox="1"/>
          <p:nvPr>
            <p:ph idx="2" type="body"/>
          </p:nvPr>
        </p:nvSpPr>
        <p:spPr>
          <a:xfrm>
            <a:off x="3124200" y="685800"/>
            <a:ext cx="5638800" cy="5410200"/>
          </a:xfrm>
          <a:prstGeom prst="rect">
            <a:avLst/>
          </a:prstGeom>
          <a:noFill/>
          <a:ln>
            <a:noFill/>
          </a:ln>
        </p:spPr>
        <p:txBody>
          <a:bodyPr anchorCtr="0" anchor="t" bIns="91425" lIns="91425" spcFirstLastPara="1" rIns="91425" wrap="square" tIns="91425"/>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113" name="Shape 113"/>
          <p:cNvSpPr/>
          <p:nvPr/>
        </p:nvSpPr>
        <p:spPr>
          <a:xfrm>
            <a:off x="1295400" y="228600"/>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14" name="Shape 114"/>
          <p:cNvSpPr/>
          <p:nvPr/>
        </p:nvSpPr>
        <p:spPr>
          <a:xfrm>
            <a:off x="1389888" y="323088"/>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15" name="Shape 115"/>
          <p:cNvSpPr txBox="1"/>
          <p:nvPr>
            <p:ph idx="12" type="sldNum"/>
          </p:nvPr>
        </p:nvSpPr>
        <p:spPr>
          <a:xfrm>
            <a:off x="1371600" y="312738"/>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116" name="Shape 116"/>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17" name="Shape 117"/>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18" name="Shape 118"/>
          <p:cNvSpPr txBox="1"/>
          <p:nvPr>
            <p:ph idx="11" type="ftr"/>
          </p:nvPr>
        </p:nvSpPr>
        <p:spPr>
          <a:xfrm>
            <a:off x="301752" y="6410848"/>
            <a:ext cx="338328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19" name="Shape 119"/>
        <p:cNvGrpSpPr/>
        <p:nvPr/>
      </p:nvGrpSpPr>
      <p:grpSpPr>
        <a:xfrm>
          <a:off x="0" y="0"/>
          <a:ext cx="0" cy="0"/>
          <a:chOff x="0" y="0"/>
          <a:chExt cx="0" cy="0"/>
        </a:xfrm>
      </p:grpSpPr>
      <p:cxnSp>
        <p:nvCxnSpPr>
          <p:cNvPr id="120" name="Shape 120"/>
          <p:cNvCxnSpPr/>
          <p:nvPr/>
        </p:nvCxnSpPr>
        <p:spPr>
          <a:xfrm>
            <a:off x="152400" y="533400"/>
            <a:ext cx="8833104" cy="0"/>
          </a:xfrm>
          <a:prstGeom prst="straightConnector1">
            <a:avLst/>
          </a:prstGeom>
          <a:noFill/>
          <a:ln cap="flat" cmpd="sng" w="11425">
            <a:solidFill>
              <a:srgbClr val="7A9798"/>
            </a:solidFill>
            <a:prstDash val="dash"/>
            <a:round/>
            <a:headEnd len="sm" w="sm" type="none"/>
            <a:tailEnd len="sm" w="sm" type="none"/>
          </a:ln>
        </p:spPr>
      </p:cxnSp>
      <p:sp>
        <p:nvSpPr>
          <p:cNvPr id="121" name="Shape 121"/>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2" name="Shape 122"/>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3" name="Shape 123"/>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4" name="Shape 124"/>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5" name="Shape 125"/>
          <p:cNvSpPr/>
          <p:nvPr/>
        </p:nvSpPr>
        <p:spPr>
          <a:xfrm>
            <a:off x="152400" y="152400"/>
            <a:ext cx="8833104" cy="30175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6" name="Shape 126"/>
          <p:cNvSpPr/>
          <p:nvPr/>
        </p:nvSpPr>
        <p:spPr>
          <a:xfrm>
            <a:off x="152400" y="609600"/>
            <a:ext cx="2743200" cy="586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7" name="Shape 127"/>
          <p:cNvSpPr/>
          <p:nvPr/>
        </p:nvSpPr>
        <p:spPr>
          <a:xfrm>
            <a:off x="152400" y="155448"/>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8" name="Shape 128"/>
          <p:cNvSpPr/>
          <p:nvPr/>
        </p:nvSpPr>
        <p:spPr>
          <a:xfrm>
            <a:off x="1295400" y="228600"/>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9" name="Shape 129"/>
          <p:cNvSpPr/>
          <p:nvPr/>
        </p:nvSpPr>
        <p:spPr>
          <a:xfrm>
            <a:off x="1389888" y="323088"/>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30" name="Shape 130"/>
          <p:cNvSpPr txBox="1"/>
          <p:nvPr>
            <p:ph idx="12" type="sldNum"/>
          </p:nvPr>
        </p:nvSpPr>
        <p:spPr>
          <a:xfrm>
            <a:off x="1371600" y="312738"/>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131" name="Shape 131"/>
          <p:cNvSpPr txBox="1"/>
          <p:nvPr>
            <p:ph type="title"/>
          </p:nvPr>
        </p:nvSpPr>
        <p:spPr>
          <a:xfrm>
            <a:off x="3000375" y="5029200"/>
            <a:ext cx="5867400" cy="12192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2"/>
              </a:buClr>
              <a:buSzPts val="1400"/>
              <a:buFont typeface="Georgia"/>
              <a:buNone/>
              <a:defRPr b="1" i="0" sz="2400" u="none" cap="none" strike="noStrike">
                <a:solidFill>
                  <a:schemeClr val="dk2"/>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2" name="Shape 132"/>
          <p:cNvSpPr/>
          <p:nvPr>
            <p:ph idx="2" type="pic"/>
          </p:nvPr>
        </p:nvSpPr>
        <p:spPr>
          <a:xfrm>
            <a:off x="3000375" y="609600"/>
            <a:ext cx="5867400" cy="42672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accent1"/>
              </a:buClr>
              <a:buSzPts val="1400"/>
              <a:buFont typeface="Noto Sans Symbols"/>
              <a:buNone/>
              <a:defRPr b="0" i="0" sz="3200" u="none" cap="none" strike="noStrike">
                <a:solidFill>
                  <a:schemeClr val="dk1"/>
                </a:solidFill>
                <a:latin typeface="Georgia"/>
                <a:ea typeface="Georgia"/>
                <a:cs typeface="Georgia"/>
                <a:sym typeface="Georgia"/>
              </a:defRPr>
            </a:lvl1pPr>
            <a:lvl2pPr indent="-281940" lvl="1" marL="54864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238760" lvl="2" marL="82296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233680" lvl="3" marL="109728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228600" lvl="4" marL="13716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185420" lvl="5" marL="164592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193039" lvl="6" marL="192024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185420" lvl="7" marL="210312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193039" lvl="8" marL="237744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133" name="Shape 133"/>
          <p:cNvSpPr txBox="1"/>
          <p:nvPr>
            <p:ph idx="1" type="body"/>
          </p:nvPr>
        </p:nvSpPr>
        <p:spPr>
          <a:xfrm>
            <a:off x="381000" y="990600"/>
            <a:ext cx="2438400" cy="5257800"/>
          </a:xfrm>
          <a:prstGeom prst="rect">
            <a:avLst/>
          </a:prstGeom>
          <a:noFill/>
          <a:ln>
            <a:noFill/>
          </a:ln>
        </p:spPr>
        <p:txBody>
          <a:bodyPr anchorCtr="0" anchor="t" bIns="91425" lIns="91425" spcFirstLastPara="1" rIns="91425" wrap="square" tIns="91425"/>
          <a:lstStyle>
            <a:lvl1pPr indent="-228600" lvl="0" marL="457200" marR="0" rtl="0" algn="l">
              <a:spcBef>
                <a:spcPts val="320"/>
              </a:spcBef>
              <a:spcAft>
                <a:spcPts val="0"/>
              </a:spcAft>
              <a:buClr>
                <a:schemeClr val="accent1"/>
              </a:buClr>
              <a:buSzPts val="2295"/>
              <a:buFont typeface="Noto Sans Symbols"/>
              <a:buNone/>
              <a:defRPr b="0" i="0" sz="1600" u="none" cap="none" strike="noStrike">
                <a:solidFill>
                  <a:srgbClr val="FFFFFF"/>
                </a:solidFill>
                <a:latin typeface="Georgia"/>
                <a:ea typeface="Georgia"/>
                <a:cs typeface="Georgia"/>
                <a:sym typeface="Georgia"/>
              </a:defRPr>
            </a:lvl1pPr>
            <a:lvl2pPr indent="-281940" lvl="1" marL="914400" marR="0" rtl="0" algn="l">
              <a:spcBef>
                <a:spcPts val="1000"/>
              </a:spcBef>
              <a:spcAft>
                <a:spcPts val="0"/>
              </a:spcAft>
              <a:buClr>
                <a:schemeClr val="accent2"/>
              </a:buClr>
              <a:buSzPts val="840"/>
              <a:buFont typeface="Noto Sans Symbols"/>
              <a:buChar char="○"/>
              <a:defRPr b="0" i="0" sz="1200" u="none" cap="none" strike="noStrike">
                <a:solidFill>
                  <a:schemeClr val="dk2"/>
                </a:solidFill>
                <a:latin typeface="Georgia"/>
                <a:ea typeface="Georgia"/>
                <a:cs typeface="Georgia"/>
                <a:sym typeface="Georgia"/>
              </a:defRPr>
            </a:lvl2pPr>
            <a:lvl3pPr indent="-276225" lvl="2" marL="1371600" marR="0" rtl="0" algn="l">
              <a:spcBef>
                <a:spcPts val="200"/>
              </a:spcBef>
              <a:spcAft>
                <a:spcPts val="0"/>
              </a:spcAft>
              <a:buClr>
                <a:schemeClr val="accent3"/>
              </a:buClr>
              <a:buSzPts val="750"/>
              <a:buFont typeface="Noto Sans Symbols"/>
              <a:buChar char="•"/>
              <a:defRPr b="0" i="0" sz="1000" u="none" cap="none" strike="noStrike">
                <a:solidFill>
                  <a:schemeClr val="dk1"/>
                </a:solidFill>
                <a:latin typeface="Georgia"/>
                <a:ea typeface="Georgia"/>
                <a:cs typeface="Georgia"/>
                <a:sym typeface="Georgia"/>
              </a:defRPr>
            </a:lvl3pPr>
            <a:lvl4pPr indent="-268605" lvl="3" marL="1828800" marR="0" rtl="0" algn="l">
              <a:spcBef>
                <a:spcPts val="180"/>
              </a:spcBef>
              <a:spcAft>
                <a:spcPts val="0"/>
              </a:spcAft>
              <a:buClr>
                <a:schemeClr val="accent4"/>
              </a:buClr>
              <a:buSzPts val="630"/>
              <a:buFont typeface="Noto Sans Symbols"/>
              <a:buChar char="•"/>
              <a:defRPr b="0" i="0" sz="900" u="none" cap="none" strike="noStrike">
                <a:solidFill>
                  <a:schemeClr val="dk2"/>
                </a:solidFill>
                <a:latin typeface="Georgia"/>
                <a:ea typeface="Georgia"/>
                <a:cs typeface="Georgia"/>
                <a:sym typeface="Georgia"/>
              </a:defRPr>
            </a:lvl4pPr>
            <a:lvl5pPr indent="-285750" lvl="4" marL="2286000" marR="0" rtl="0" algn="l">
              <a:spcBef>
                <a:spcPts val="180"/>
              </a:spcBef>
              <a:spcAft>
                <a:spcPts val="0"/>
              </a:spcAft>
              <a:buClr>
                <a:schemeClr val="accent5"/>
              </a:buClr>
              <a:buSzPts val="900"/>
              <a:buFont typeface="Georgia"/>
              <a:buChar char="•"/>
              <a:defRPr b="0" i="0" sz="9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134" name="Shape 134"/>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35" name="Shape 135"/>
          <p:cNvSpPr txBox="1"/>
          <p:nvPr>
            <p:ph idx="10" type="dt"/>
          </p:nvPr>
        </p:nvSpPr>
        <p:spPr>
          <a:xfrm>
            <a:off x="5788152"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36" name="Shape 136"/>
          <p:cNvSpPr txBox="1"/>
          <p:nvPr>
            <p:ph idx="11" type="ftr"/>
          </p:nvPr>
        </p:nvSpPr>
        <p:spPr>
          <a:xfrm>
            <a:off x="301752" y="6410848"/>
            <a:ext cx="3584448"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 name="Shape 7"/>
          <p:cNvSpPr/>
          <p:nvPr/>
        </p:nvSpPr>
        <p:spPr>
          <a:xfrm>
            <a:off x="0" y="0"/>
            <a:ext cx="9144000" cy="139337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 name="Shape 8"/>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 name="Shape 9"/>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 name="Shape 10"/>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1" name="Shape 11"/>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2" name="Shape 12"/>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3" name="Shape 13"/>
          <p:cNvSpPr/>
          <p:nvPr/>
        </p:nvSpPr>
        <p:spPr>
          <a:xfrm>
            <a:off x="152400" y="155448"/>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4" name="Shape 14"/>
          <p:cNvCxnSpPr/>
          <p:nvPr/>
        </p:nvCxnSpPr>
        <p:spPr>
          <a:xfrm>
            <a:off x="152400" y="1276743"/>
            <a:ext cx="8833104" cy="0"/>
          </a:xfrm>
          <a:prstGeom prst="straightConnector1">
            <a:avLst/>
          </a:prstGeom>
          <a:noFill/>
          <a:ln cap="flat" cmpd="sng" w="9525">
            <a:solidFill>
              <a:srgbClr val="7A9798"/>
            </a:solidFill>
            <a:prstDash val="dash"/>
            <a:round/>
            <a:headEnd len="sm" w="sm" type="none"/>
            <a:tailEnd len="sm" w="sm" type="none"/>
          </a:ln>
        </p:spPr>
      </p:cxnSp>
      <p:sp>
        <p:nvSpPr>
          <p:cNvPr id="15" name="Shape 15"/>
          <p:cNvSpPr/>
          <p:nvPr/>
        </p:nvSpPr>
        <p:spPr>
          <a:xfrm>
            <a:off x="4267200" y="956036"/>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 name="Shape 16"/>
          <p:cNvSpPr/>
          <p:nvPr/>
        </p:nvSpPr>
        <p:spPr>
          <a:xfrm>
            <a:off x="4361688" y="1050524"/>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7" name="Shape 17"/>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b="0" sz="1600" u="none">
                <a:solidFill>
                  <a:srgbClr val="7A9798"/>
                </a:solidFill>
                <a:latin typeface="Georgia"/>
                <a:ea typeface="Georgia"/>
                <a:cs typeface="Georgia"/>
                <a:sym typeface="Georgia"/>
              </a:defRPr>
            </a:lvl1pPr>
            <a:lvl2pPr indent="0" lvl="1" marL="0" marR="0" rtl="0" algn="ctr">
              <a:spcBef>
                <a:spcPts val="0"/>
              </a:spcBef>
              <a:buNone/>
              <a:defRPr b="0" sz="1600" u="none">
                <a:solidFill>
                  <a:srgbClr val="7A9798"/>
                </a:solidFill>
                <a:latin typeface="Georgia"/>
                <a:ea typeface="Georgia"/>
                <a:cs typeface="Georgia"/>
                <a:sym typeface="Georgia"/>
              </a:defRPr>
            </a:lvl2pPr>
            <a:lvl3pPr indent="0" lvl="2" marL="0" marR="0" rtl="0" algn="ctr">
              <a:spcBef>
                <a:spcPts val="0"/>
              </a:spcBef>
              <a:buNone/>
              <a:defRPr b="0" sz="1600" u="none">
                <a:solidFill>
                  <a:srgbClr val="7A9798"/>
                </a:solidFill>
                <a:latin typeface="Georgia"/>
                <a:ea typeface="Georgia"/>
                <a:cs typeface="Georgia"/>
                <a:sym typeface="Georgia"/>
              </a:defRPr>
            </a:lvl3pPr>
            <a:lvl4pPr indent="0" lvl="3" marL="0" marR="0" rtl="0" algn="ctr">
              <a:spcBef>
                <a:spcPts val="0"/>
              </a:spcBef>
              <a:buNone/>
              <a:defRPr b="0" sz="1600" u="none">
                <a:solidFill>
                  <a:srgbClr val="7A9798"/>
                </a:solidFill>
                <a:latin typeface="Georgia"/>
                <a:ea typeface="Georgia"/>
                <a:cs typeface="Georgia"/>
                <a:sym typeface="Georgia"/>
              </a:defRPr>
            </a:lvl4pPr>
            <a:lvl5pPr indent="0" lvl="4" marL="0" marR="0" rtl="0" algn="ctr">
              <a:spcBef>
                <a:spcPts val="0"/>
              </a:spcBef>
              <a:buNone/>
              <a:defRPr b="0" sz="1600" u="none">
                <a:solidFill>
                  <a:srgbClr val="7A9798"/>
                </a:solidFill>
                <a:latin typeface="Georgia"/>
                <a:ea typeface="Georgia"/>
                <a:cs typeface="Georgia"/>
                <a:sym typeface="Georgia"/>
              </a:defRPr>
            </a:lvl5pPr>
            <a:lvl6pPr indent="0" lvl="5" marL="0" marR="0" rtl="0" algn="ctr">
              <a:spcBef>
                <a:spcPts val="0"/>
              </a:spcBef>
              <a:buNone/>
              <a:defRPr b="0" sz="1600" u="none">
                <a:solidFill>
                  <a:srgbClr val="7A9798"/>
                </a:solidFill>
                <a:latin typeface="Georgia"/>
                <a:ea typeface="Georgia"/>
                <a:cs typeface="Georgia"/>
                <a:sym typeface="Georgia"/>
              </a:defRPr>
            </a:lvl6pPr>
            <a:lvl7pPr indent="0" lvl="6" marL="0" marR="0" rtl="0" algn="ctr">
              <a:spcBef>
                <a:spcPts val="0"/>
              </a:spcBef>
              <a:buNone/>
              <a:defRPr b="0" sz="1600" u="none">
                <a:solidFill>
                  <a:srgbClr val="7A9798"/>
                </a:solidFill>
                <a:latin typeface="Georgia"/>
                <a:ea typeface="Georgia"/>
                <a:cs typeface="Georgia"/>
                <a:sym typeface="Georgia"/>
              </a:defRPr>
            </a:lvl7pPr>
            <a:lvl8pPr indent="0" lvl="7" marL="0" marR="0" rtl="0" algn="ctr">
              <a:spcBef>
                <a:spcPts val="0"/>
              </a:spcBef>
              <a:buNone/>
              <a:defRPr b="0" sz="1600" u="none">
                <a:solidFill>
                  <a:srgbClr val="7A9798"/>
                </a:solidFill>
                <a:latin typeface="Georgia"/>
                <a:ea typeface="Georgia"/>
                <a:cs typeface="Georgia"/>
                <a:sym typeface="Georgia"/>
              </a:defRPr>
            </a:lvl8pPr>
            <a:lvl9pPr indent="0" lvl="8" marL="0" marR="0" rtl="0" algn="ctr">
              <a:spcBef>
                <a:spcPts val="0"/>
              </a:spcBef>
              <a:buNone/>
              <a:defRPr b="0" sz="1600" u="none">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18" name="Shape 18"/>
          <p:cNvSpPr txBox="1"/>
          <p:nvPr>
            <p:ph type="title"/>
          </p:nvPr>
        </p:nvSpPr>
        <p:spPr>
          <a:xfrm>
            <a:off x="301752" y="228600"/>
            <a:ext cx="8534400" cy="758952"/>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7A9798"/>
              </a:buClr>
              <a:buSzPts val="1400"/>
              <a:buFont typeface="Georgia"/>
              <a:buNone/>
              <a:defRPr b="0" i="0" sz="3300" u="none" cap="none" strike="noStrike">
                <a:solidFill>
                  <a:srgbClr val="7A9798"/>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Shape 19"/>
          <p:cNvSpPr txBox="1"/>
          <p:nvPr>
            <p:ph idx="1" type="body"/>
          </p:nvPr>
        </p:nvSpPr>
        <p:spPr>
          <a:xfrm>
            <a:off x="301752" y="1524000"/>
            <a:ext cx="8534400" cy="4599432"/>
          </a:xfrm>
          <a:prstGeom prst="rect">
            <a:avLst/>
          </a:prstGeom>
          <a:noFill/>
          <a:ln>
            <a:noFill/>
          </a:ln>
        </p:spPr>
        <p:txBody>
          <a:bodyPr anchorCtr="0" anchor="t" bIns="91425" lIns="91425" spcFirstLastPara="1" rIns="91425" wrap="square" tIns="91425"/>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state.gov/documents/organization/245365.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hotrec.eu/about-us/facts-figures.asp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61" name="Shape 161"/>
        <p:cNvGrpSpPr/>
        <p:nvPr/>
      </p:nvGrpSpPr>
      <p:grpSpPr>
        <a:xfrm>
          <a:off x="0" y="0"/>
          <a:ext cx="0" cy="0"/>
          <a:chOff x="0" y="0"/>
          <a:chExt cx="0" cy="0"/>
        </a:xfrm>
      </p:grpSpPr>
      <p:sp>
        <p:nvSpPr>
          <p:cNvPr id="162" name="Shape 162"/>
          <p:cNvSpPr txBox="1"/>
          <p:nvPr>
            <p:ph idx="1" type="subTitle"/>
          </p:nvPr>
        </p:nvSpPr>
        <p:spPr>
          <a:xfrm>
            <a:off x="179513" y="3407668"/>
            <a:ext cx="2311010" cy="978272"/>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accent1"/>
              </a:buClr>
              <a:buFont typeface="Noto Sans Symbols"/>
              <a:buNone/>
            </a:pPr>
            <a:r>
              <a:rPr b="1" i="0" lang="en-GB" sz="1550" u="none" cap="none" strike="noStrike">
                <a:solidFill>
                  <a:schemeClr val="dk1"/>
                </a:solidFill>
                <a:latin typeface="Georgia"/>
                <a:ea typeface="Georgia"/>
                <a:cs typeface="Georgia"/>
                <a:sym typeface="Georgia"/>
              </a:rPr>
              <a:t>SLIDES SUPPORTING THE </a:t>
            </a:r>
            <a:br>
              <a:rPr b="1" i="0" lang="en-GB" sz="1550" u="none" cap="none" strike="noStrike">
                <a:solidFill>
                  <a:schemeClr val="dk1"/>
                </a:solidFill>
                <a:latin typeface="Georgia"/>
                <a:ea typeface="Georgia"/>
                <a:cs typeface="Georgia"/>
                <a:sym typeface="Georgia"/>
              </a:rPr>
            </a:br>
            <a:r>
              <a:rPr b="1" i="0" lang="en-GB" sz="1550" u="none" cap="none" strike="noStrike">
                <a:solidFill>
                  <a:schemeClr val="dk1"/>
                </a:solidFill>
                <a:latin typeface="Georgia"/>
                <a:ea typeface="Georgia"/>
                <a:cs typeface="Georgia"/>
                <a:sym typeface="Georgia"/>
              </a:rPr>
              <a:t>REFERENCE GUIDE </a:t>
            </a:r>
            <a:br>
              <a:rPr b="1" i="0" lang="en-GB" sz="400" u="none" cap="none" strike="noStrike">
                <a:solidFill>
                  <a:schemeClr val="dk1"/>
                </a:solidFill>
                <a:latin typeface="Georgia"/>
                <a:ea typeface="Georgia"/>
                <a:cs typeface="Georgia"/>
                <a:sym typeface="Georgia"/>
              </a:rPr>
            </a:br>
            <a:endParaRPr b="1" i="0" sz="400" u="none" cap="none" strike="noStrike">
              <a:solidFill>
                <a:schemeClr val="dk1"/>
              </a:solidFill>
              <a:latin typeface="Georgia"/>
              <a:ea typeface="Georgia"/>
              <a:cs typeface="Georgia"/>
              <a:sym typeface="Georgia"/>
            </a:endParaRPr>
          </a:p>
          <a:p>
            <a:pPr indent="0" lvl="0" marL="0" marR="0" rtl="0" algn="ctr">
              <a:lnSpc>
                <a:spcPct val="80000"/>
              </a:lnSpc>
              <a:spcBef>
                <a:spcPts val="80"/>
              </a:spcBef>
              <a:spcAft>
                <a:spcPts val="0"/>
              </a:spcAft>
              <a:buClr>
                <a:schemeClr val="accent1"/>
              </a:buClr>
              <a:buFont typeface="Noto Sans Symbols"/>
              <a:buNone/>
            </a:pPr>
            <a:r>
              <a:t/>
            </a:r>
            <a:endParaRPr b="1" i="0" sz="400" u="none" cap="none" strike="noStrike">
              <a:solidFill>
                <a:schemeClr val="dk2"/>
              </a:solidFill>
              <a:latin typeface="Georgia"/>
              <a:ea typeface="Georgia"/>
              <a:cs typeface="Georgia"/>
              <a:sym typeface="Georgia"/>
            </a:endParaRPr>
          </a:p>
        </p:txBody>
      </p:sp>
      <p:sp>
        <p:nvSpPr>
          <p:cNvPr id="163" name="Shape 163"/>
          <p:cNvSpPr txBox="1"/>
          <p:nvPr>
            <p:ph type="ctrTitle"/>
          </p:nvPr>
        </p:nvSpPr>
        <p:spPr>
          <a:xfrm>
            <a:off x="685800" y="381000"/>
            <a:ext cx="7772400" cy="17526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accent1"/>
              </a:buClr>
              <a:buFont typeface="Georgia"/>
              <a:buNone/>
            </a:pPr>
            <a:r>
              <a:rPr b="0" i="0" lang="en-GB" sz="4200" u="none" cap="none" strike="noStrike">
                <a:solidFill>
                  <a:schemeClr val="accent1"/>
                </a:solidFill>
                <a:latin typeface="Georgia"/>
                <a:ea typeface="Georgia"/>
                <a:cs typeface="Georgia"/>
                <a:sym typeface="Georgia"/>
              </a:rPr>
              <a:t>COMBAT </a:t>
            </a:r>
            <a:br>
              <a:rPr b="0" i="0" lang="en-GB" sz="4200" u="none" cap="none" strike="noStrike">
                <a:solidFill>
                  <a:schemeClr val="accent1"/>
                </a:solidFill>
                <a:latin typeface="Georgia"/>
                <a:ea typeface="Georgia"/>
                <a:cs typeface="Georgia"/>
                <a:sym typeface="Georgia"/>
              </a:rPr>
            </a:br>
            <a:r>
              <a:rPr b="0" i="0" lang="en-GB" sz="4200" u="none" cap="none" strike="noStrike">
                <a:solidFill>
                  <a:schemeClr val="accent1"/>
                </a:solidFill>
                <a:latin typeface="Georgia"/>
                <a:ea typeface="Georgia"/>
                <a:cs typeface="Georgia"/>
                <a:sym typeface="Georgia"/>
              </a:rPr>
              <a:t>Trafficking in Human Beings</a:t>
            </a:r>
            <a:endParaRPr/>
          </a:p>
        </p:txBody>
      </p:sp>
      <p:pic>
        <p:nvPicPr>
          <p:cNvPr id="164" name="Shape 164"/>
          <p:cNvPicPr preferRelativeResize="0"/>
          <p:nvPr/>
        </p:nvPicPr>
        <p:blipFill rotWithShape="1">
          <a:blip r:embed="rId3">
            <a:alphaModFix/>
          </a:blip>
          <a:srcRect b="0" l="0" r="0" t="0"/>
          <a:stretch/>
        </p:blipFill>
        <p:spPr>
          <a:xfrm>
            <a:off x="103957" y="5589240"/>
            <a:ext cx="8932539" cy="1143364"/>
          </a:xfrm>
          <a:prstGeom prst="rect">
            <a:avLst/>
          </a:prstGeom>
          <a:noFill/>
          <a:ln>
            <a:noFill/>
          </a:ln>
        </p:spPr>
      </p:pic>
      <p:sp>
        <p:nvSpPr>
          <p:cNvPr id="165" name="Shape 165"/>
          <p:cNvSpPr txBox="1"/>
          <p:nvPr/>
        </p:nvSpPr>
        <p:spPr>
          <a:xfrm>
            <a:off x="6653478" y="3449836"/>
            <a:ext cx="2371263" cy="9361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Font typeface="Noto Sans Symbols"/>
              <a:buNone/>
            </a:pPr>
            <a:r>
              <a:rPr b="1" lang="en-GB" sz="1600" cap="none">
                <a:solidFill>
                  <a:schemeClr val="dk1"/>
                </a:solidFill>
                <a:latin typeface="Georgia"/>
                <a:ea typeface="Georgia"/>
                <a:cs typeface="Georgia"/>
                <a:sym typeface="Georgia"/>
              </a:rPr>
              <a:t>FOR BOARDS, DIRECTORS AND SENIOR OFFICERS </a:t>
            </a:r>
            <a:endParaRPr/>
          </a:p>
          <a:p>
            <a:pPr indent="0" lvl="0" marL="0" marR="0" rtl="0" algn="ctr">
              <a:spcBef>
                <a:spcPts val="320"/>
              </a:spcBef>
              <a:spcAft>
                <a:spcPts val="0"/>
              </a:spcAft>
              <a:buClr>
                <a:schemeClr val="accent1"/>
              </a:buClr>
              <a:buFont typeface="Noto Sans Symbols"/>
              <a:buNone/>
            </a:pPr>
            <a:r>
              <a:t/>
            </a:r>
            <a:endParaRPr b="1" sz="1600" cap="none">
              <a:solidFill>
                <a:schemeClr val="dk2"/>
              </a:solidFill>
              <a:latin typeface="Georgia"/>
              <a:ea typeface="Georgia"/>
              <a:cs typeface="Georgia"/>
              <a:sym typeface="Georgia"/>
            </a:endParaRPr>
          </a:p>
        </p:txBody>
      </p:sp>
      <p:sp>
        <p:nvSpPr>
          <p:cNvPr id="166" name="Shape 166"/>
          <p:cNvSpPr txBox="1"/>
          <p:nvPr/>
        </p:nvSpPr>
        <p:spPr>
          <a:xfrm>
            <a:off x="6444208" y="5656490"/>
            <a:ext cx="2505075" cy="52809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i="1" lang="en-GB" sz="600">
                <a:solidFill>
                  <a:srgbClr val="000000"/>
                </a:solidFill>
                <a:latin typeface="Arial"/>
                <a:ea typeface="Arial"/>
                <a:cs typeface="Arial"/>
                <a:sym typeface="Arial"/>
              </a:rPr>
              <a:t>This project has been funded with support from the European Commission. This publication reflects the views only of the authors, and the European Commission cannot be held responsible for any use which may be made of the information contained therein.</a:t>
            </a:r>
            <a:endParaRPr sz="600">
              <a:solidFill>
                <a:srgbClr val="000000"/>
              </a:solidFill>
              <a:latin typeface="Georgia"/>
              <a:ea typeface="Georgia"/>
              <a:cs typeface="Georgia"/>
              <a:sym typeface="Georgia"/>
            </a:endParaRPr>
          </a:p>
        </p:txBody>
      </p:sp>
      <p:pic>
        <p:nvPicPr>
          <p:cNvPr id="167" name="Shape 167"/>
          <p:cNvPicPr preferRelativeResize="0"/>
          <p:nvPr/>
        </p:nvPicPr>
        <p:blipFill rotWithShape="1">
          <a:blip r:embed="rId4">
            <a:alphaModFix/>
          </a:blip>
          <a:srcRect b="0" l="0" r="0" t="0"/>
          <a:stretch/>
        </p:blipFill>
        <p:spPr>
          <a:xfrm>
            <a:off x="2555776" y="2852936"/>
            <a:ext cx="3888432" cy="25202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301752" y="0"/>
            <a:ext cx="8534400" cy="112474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000" u="none" cap="none" strike="noStrike">
                <a:solidFill>
                  <a:srgbClr val="7A9798"/>
                </a:solidFill>
                <a:latin typeface="Georgia"/>
                <a:ea typeface="Georgia"/>
                <a:cs typeface="Georgia"/>
                <a:sym typeface="Georgia"/>
              </a:rPr>
              <a:t>Generic info on human trafficking </a:t>
            </a:r>
            <a:br>
              <a:rPr b="0" i="0" lang="en-GB" sz="2000" u="none" cap="none" strike="noStrike">
                <a:solidFill>
                  <a:srgbClr val="7A9798"/>
                </a:solidFill>
                <a:latin typeface="Georgia"/>
                <a:ea typeface="Georgia"/>
                <a:cs typeface="Georgia"/>
                <a:sym typeface="Georgia"/>
              </a:rPr>
            </a:br>
            <a:r>
              <a:rPr b="0" i="0" lang="en-GB" sz="2000" u="none" cap="none" strike="noStrike">
                <a:solidFill>
                  <a:srgbClr val="7A9798"/>
                </a:solidFill>
                <a:latin typeface="Georgia"/>
                <a:ea typeface="Georgia"/>
                <a:cs typeface="Georgia"/>
                <a:sym typeface="Georgia"/>
              </a:rPr>
              <a:t>Why tackling human trafficking is important</a:t>
            </a:r>
            <a:br>
              <a:rPr b="0" i="0" lang="en-GB" sz="2000" u="none" cap="none" strike="noStrike">
                <a:solidFill>
                  <a:srgbClr val="7A9798"/>
                </a:solidFill>
                <a:latin typeface="Georgia"/>
                <a:ea typeface="Georgia"/>
                <a:cs typeface="Georgia"/>
                <a:sym typeface="Georgia"/>
              </a:rPr>
            </a:br>
            <a:r>
              <a:rPr b="0" i="0" lang="en-GB" sz="2000" u="none" cap="none" strike="noStrike">
                <a:solidFill>
                  <a:srgbClr val="7A9798"/>
                </a:solidFill>
                <a:latin typeface="Georgia"/>
                <a:ea typeface="Georgia"/>
                <a:cs typeface="Georgia"/>
                <a:sym typeface="Georgia"/>
              </a:rPr>
              <a:t>in hospitality industry</a:t>
            </a:r>
            <a:endParaRPr/>
          </a:p>
        </p:txBody>
      </p:sp>
      <p:sp>
        <p:nvSpPr>
          <p:cNvPr id="223" name="Shape 223"/>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0" i="0" lang="en-GB" sz="2497" u="none" cap="none" strike="noStrike">
                <a:solidFill>
                  <a:schemeClr val="dk1"/>
                </a:solidFill>
                <a:latin typeface="Georgia"/>
                <a:ea typeface="Georgia"/>
                <a:cs typeface="Georgia"/>
                <a:sym typeface="Georgia"/>
              </a:rPr>
              <a:t>In countries around the globe, there has been a growing focus on the use of hotels as vehicles for THB, particularly for the purposes of child sexual exploitation (CSE). Regardless of whether hotels:</a:t>
            </a:r>
            <a:endParaRPr/>
          </a:p>
          <a:p>
            <a:pPr indent="-274320" lvl="0" marL="274320" marR="0" rtl="0" algn="l">
              <a:lnSpc>
                <a:spcPct val="80000"/>
              </a:lnSpc>
              <a:spcBef>
                <a:spcPts val="499"/>
              </a:spcBef>
              <a:spcAft>
                <a:spcPts val="0"/>
              </a:spcAft>
              <a:buClr>
                <a:schemeClr val="accent1"/>
              </a:buClr>
              <a:buSzPts val="2122"/>
              <a:buFont typeface="Noto Sans Symbols"/>
              <a:buChar char="●"/>
            </a:pPr>
            <a:r>
              <a:rPr b="0" i="0" lang="en-GB" sz="2497" u="none" cap="none" strike="noStrike">
                <a:solidFill>
                  <a:schemeClr val="dk1"/>
                </a:solidFill>
                <a:latin typeface="Georgia"/>
                <a:ea typeface="Georgia"/>
                <a:cs typeface="Georgia"/>
                <a:sym typeface="Georgia"/>
              </a:rPr>
              <a:t>Are unknowing or unwitting participants</a:t>
            </a:r>
            <a:endParaRPr b="0" i="0" sz="2497" u="none" cap="none" strike="noStrike">
              <a:solidFill>
                <a:schemeClr val="dk1"/>
              </a:solidFill>
              <a:latin typeface="Georgia"/>
              <a:ea typeface="Georgia"/>
              <a:cs typeface="Georgia"/>
              <a:sym typeface="Georgia"/>
            </a:endParaRPr>
          </a:p>
          <a:p>
            <a:pPr indent="-274320" lvl="0" marL="274320" marR="0" rtl="0" algn="l">
              <a:lnSpc>
                <a:spcPct val="80000"/>
              </a:lnSpc>
              <a:spcBef>
                <a:spcPts val="499"/>
              </a:spcBef>
              <a:spcAft>
                <a:spcPts val="0"/>
              </a:spcAft>
              <a:buClr>
                <a:schemeClr val="accent1"/>
              </a:buClr>
              <a:buSzPts val="2122"/>
              <a:buFont typeface="Noto Sans Symbols"/>
              <a:buChar char="●"/>
            </a:pPr>
            <a:r>
              <a:rPr b="0" i="0" lang="en-GB" sz="2497" u="none" cap="none" strike="noStrike">
                <a:solidFill>
                  <a:schemeClr val="dk1"/>
                </a:solidFill>
                <a:latin typeface="Georgia"/>
                <a:ea typeface="Georgia"/>
                <a:cs typeface="Georgia"/>
                <a:sym typeface="Georgia"/>
              </a:rPr>
              <a:t>Adopt a ‘head in the sand’ approach and ignore trafficking signs</a:t>
            </a:r>
            <a:endParaRPr b="0" i="0" sz="2497" u="none" cap="none" strike="noStrike">
              <a:solidFill>
                <a:schemeClr val="dk1"/>
              </a:solidFill>
              <a:latin typeface="Georgia"/>
              <a:ea typeface="Georgia"/>
              <a:cs typeface="Georgia"/>
              <a:sym typeface="Georgia"/>
            </a:endParaRPr>
          </a:p>
          <a:p>
            <a:pPr indent="-274320" lvl="0" marL="274320" marR="0" rtl="0" algn="l">
              <a:lnSpc>
                <a:spcPct val="80000"/>
              </a:lnSpc>
              <a:spcBef>
                <a:spcPts val="499"/>
              </a:spcBef>
              <a:spcAft>
                <a:spcPts val="0"/>
              </a:spcAft>
              <a:buClr>
                <a:schemeClr val="accent1"/>
              </a:buClr>
              <a:buSzPts val="2122"/>
              <a:buFont typeface="Noto Sans Symbols"/>
              <a:buChar char="●"/>
            </a:pPr>
            <a:r>
              <a:rPr b="0" i="0" lang="en-GB" sz="2497" u="none" cap="none" strike="noStrike">
                <a:solidFill>
                  <a:schemeClr val="dk1"/>
                </a:solidFill>
                <a:latin typeface="Georgia"/>
                <a:ea typeface="Georgia"/>
                <a:cs typeface="Georgia"/>
                <a:sym typeface="Georgia"/>
              </a:rPr>
              <a:t>Are willing participants who may or may not share in the trafficking proceeds</a:t>
            </a:r>
            <a:endParaRPr b="0" i="0" sz="2497" u="none" cap="none" strike="noStrike">
              <a:solidFill>
                <a:schemeClr val="dk1"/>
              </a:solidFill>
              <a:latin typeface="Georgia"/>
              <a:ea typeface="Georgia"/>
              <a:cs typeface="Georgia"/>
              <a:sym typeface="Georgia"/>
            </a:endParaRPr>
          </a:p>
          <a:p>
            <a:pPr indent="-274320" lvl="0" marL="274320" marR="0" rtl="0" algn="l">
              <a:lnSpc>
                <a:spcPct val="80000"/>
              </a:lnSpc>
              <a:spcBef>
                <a:spcPts val="499"/>
              </a:spcBef>
              <a:spcAft>
                <a:spcPts val="0"/>
              </a:spcAft>
              <a:buClr>
                <a:schemeClr val="accent1"/>
              </a:buClr>
              <a:buSzPts val="2122"/>
              <a:buFont typeface="Noto Sans Symbols"/>
              <a:buChar char="●"/>
            </a:pPr>
            <a:r>
              <a:rPr b="0" i="0" lang="en-GB" sz="2497" u="none" cap="none" strike="noStrike">
                <a:solidFill>
                  <a:schemeClr val="dk1"/>
                </a:solidFill>
                <a:latin typeface="Georgia"/>
                <a:ea typeface="Georgia"/>
                <a:cs typeface="Georgia"/>
                <a:sym typeface="Georgia"/>
              </a:rPr>
              <a:t>US Department of State (2015). Trafficking in Persons Report (July). [Available online: </a:t>
            </a:r>
            <a:r>
              <a:rPr b="0" i="0" lang="en-GB" sz="2497" u="sng" cap="none" strike="noStrike">
                <a:solidFill>
                  <a:schemeClr val="hlink"/>
                </a:solidFill>
                <a:latin typeface="Georgia"/>
                <a:ea typeface="Georgia"/>
                <a:cs typeface="Georgia"/>
                <a:sym typeface="Georgia"/>
                <a:hlinkClick r:id="rId3"/>
              </a:rPr>
              <a:t>http://www.state.gov/documents/organization/245365.pdf</a:t>
            </a:r>
            <a:r>
              <a:rPr b="0" i="0" lang="en-GB" sz="2497" u="none" cap="none" strike="noStrike">
                <a:solidFill>
                  <a:schemeClr val="dk1"/>
                </a:solidFill>
                <a:latin typeface="Georgia"/>
                <a:ea typeface="Georgia"/>
                <a:cs typeface="Georgia"/>
                <a:sym typeface="Georgia"/>
              </a:rPr>
              <a:t>, accessed 14 April 2016]</a:t>
            </a:r>
            <a:endParaRPr b="0" i="0" sz="2497" u="none" cap="none" strike="noStrike">
              <a:solidFill>
                <a:schemeClr val="dk1"/>
              </a:solidFill>
              <a:latin typeface="Georgia"/>
              <a:ea typeface="Georgia"/>
              <a:cs typeface="Georgia"/>
              <a:sym typeface="Georgia"/>
            </a:endParaRPr>
          </a:p>
          <a:p>
            <a:pPr indent="-139544" lvl="0" marL="274320" marR="0" rtl="0" algn="l">
              <a:lnSpc>
                <a:spcPct val="80000"/>
              </a:lnSpc>
              <a:spcBef>
                <a:spcPts val="499"/>
              </a:spcBef>
              <a:spcAft>
                <a:spcPts val="0"/>
              </a:spcAft>
              <a:buClr>
                <a:schemeClr val="accent1"/>
              </a:buClr>
              <a:buSzPts val="2122"/>
              <a:buFont typeface="Noto Sans Symbols"/>
              <a:buNone/>
            </a:pPr>
            <a:r>
              <a:t/>
            </a:r>
            <a:endParaRPr b="0" i="0" sz="2497" u="none" cap="none" strike="noStrike">
              <a:solidFill>
                <a:schemeClr val="dk1"/>
              </a:solidFill>
              <a:latin typeface="Georgia"/>
              <a:ea typeface="Georgia"/>
              <a:cs typeface="Georgia"/>
              <a:sym typeface="Georgia"/>
            </a:endParaRPr>
          </a:p>
          <a:p>
            <a:pPr indent="-139544" lvl="0" marL="274320" marR="0" rtl="0" algn="l">
              <a:lnSpc>
                <a:spcPct val="80000"/>
              </a:lnSpc>
              <a:spcBef>
                <a:spcPts val="499"/>
              </a:spcBef>
              <a:spcAft>
                <a:spcPts val="0"/>
              </a:spcAft>
              <a:buClr>
                <a:schemeClr val="accent1"/>
              </a:buClr>
              <a:buSzPts val="2122"/>
              <a:buFont typeface="Noto Sans Symbols"/>
              <a:buNone/>
            </a:pPr>
            <a:r>
              <a:t/>
            </a:r>
            <a:endParaRPr b="0" i="0" sz="2497" u="none" cap="none" strike="noStrike">
              <a:solidFill>
                <a:schemeClr val="dk1"/>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323528" y="25192"/>
            <a:ext cx="8534400" cy="108012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1979" u="none" cap="none" strike="noStrike">
                <a:solidFill>
                  <a:srgbClr val="7A9798"/>
                </a:solidFill>
                <a:latin typeface="Georgia"/>
                <a:ea typeface="Georgia"/>
                <a:cs typeface="Georgia"/>
                <a:sym typeface="Georgia"/>
              </a:rPr>
              <a:t>Generic info on human trafficking  </a:t>
            </a:r>
            <a:br>
              <a:rPr b="0" i="0" lang="en-GB" sz="2970" u="none" cap="none" strike="noStrike">
                <a:solidFill>
                  <a:srgbClr val="7A9798"/>
                </a:solidFill>
                <a:latin typeface="Georgia"/>
                <a:ea typeface="Georgia"/>
                <a:cs typeface="Georgia"/>
                <a:sym typeface="Georgia"/>
              </a:rPr>
            </a:br>
            <a:r>
              <a:rPr b="0" i="0" lang="en-GB" sz="1440" u="none" cap="none" strike="noStrike">
                <a:solidFill>
                  <a:srgbClr val="7A9798"/>
                </a:solidFill>
                <a:latin typeface="Georgia"/>
                <a:ea typeface="Georgia"/>
                <a:cs typeface="Georgia"/>
                <a:sym typeface="Georgia"/>
              </a:rPr>
              <a:t>applicable to all levels</a:t>
            </a:r>
            <a:br>
              <a:rPr b="0" i="0" lang="en-GB" sz="2970" u="none" cap="none" strike="noStrike">
                <a:solidFill>
                  <a:srgbClr val="7A9798"/>
                </a:solidFill>
                <a:latin typeface="Georgia"/>
                <a:ea typeface="Georgia"/>
                <a:cs typeface="Georgia"/>
                <a:sym typeface="Georgia"/>
              </a:rPr>
            </a:br>
            <a:r>
              <a:rPr b="0" i="0" lang="en-GB" sz="2790" u="none" cap="none" strike="noStrike">
                <a:solidFill>
                  <a:srgbClr val="7A9798"/>
                </a:solidFill>
                <a:latin typeface="Georgia"/>
                <a:ea typeface="Georgia"/>
                <a:cs typeface="Georgia"/>
                <a:sym typeface="Georgia"/>
              </a:rPr>
              <a:t>FACTS AND FIGURES</a:t>
            </a:r>
            <a:endParaRPr b="0" i="0" sz="2790" u="none" cap="none" strike="noStrike">
              <a:solidFill>
                <a:srgbClr val="7A9798"/>
              </a:solidFill>
              <a:latin typeface="Georgia"/>
              <a:ea typeface="Georgia"/>
              <a:cs typeface="Georgia"/>
              <a:sym typeface="Georgia"/>
            </a:endParaRPr>
          </a:p>
        </p:txBody>
      </p:sp>
      <p:pic>
        <p:nvPicPr>
          <p:cNvPr id="229" name="Shape 229"/>
          <p:cNvPicPr preferRelativeResize="0"/>
          <p:nvPr>
            <p:ph idx="1" type="body"/>
          </p:nvPr>
        </p:nvPicPr>
        <p:blipFill rotWithShape="1">
          <a:blip r:embed="rId3">
            <a:alphaModFix/>
          </a:blip>
          <a:srcRect b="0" l="0" r="0" t="0"/>
          <a:stretch/>
        </p:blipFill>
        <p:spPr>
          <a:xfrm>
            <a:off x="827584" y="1988840"/>
            <a:ext cx="7560840" cy="3750441"/>
          </a:xfrm>
          <a:prstGeom prst="rect">
            <a:avLst/>
          </a:prstGeom>
          <a:noFill/>
          <a:ln>
            <a:noFill/>
          </a:ln>
        </p:spPr>
      </p:pic>
      <p:pic>
        <p:nvPicPr>
          <p:cNvPr id="230" name="Shape 230"/>
          <p:cNvPicPr preferRelativeResize="0"/>
          <p:nvPr/>
        </p:nvPicPr>
        <p:blipFill rotWithShape="1">
          <a:blip r:embed="rId4">
            <a:alphaModFix/>
          </a:blip>
          <a:srcRect b="0" l="0" r="0" t="0"/>
          <a:stretch/>
        </p:blipFill>
        <p:spPr>
          <a:xfrm>
            <a:off x="3923928" y="2480237"/>
            <a:ext cx="1152128" cy="12961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304800" y="116632"/>
            <a:ext cx="8534400" cy="100811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corporate level stakeholders</a:t>
            </a:r>
            <a:endParaRPr/>
          </a:p>
        </p:txBody>
      </p:sp>
      <p:sp>
        <p:nvSpPr>
          <p:cNvPr id="236" name="Shape 236"/>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Steps for developing an anti-THB policy statement and programme (explain here!) </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pic>
        <p:nvPicPr>
          <p:cNvPr id="237" name="Shape 237"/>
          <p:cNvPicPr preferRelativeResize="0"/>
          <p:nvPr/>
        </p:nvPicPr>
        <p:blipFill rotWithShape="1">
          <a:blip r:embed="rId3">
            <a:alphaModFix/>
          </a:blip>
          <a:srcRect b="0" l="0" r="0" t="0"/>
          <a:stretch/>
        </p:blipFill>
        <p:spPr>
          <a:xfrm>
            <a:off x="2323812" y="2492896"/>
            <a:ext cx="4496376" cy="38419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304800" y="116632"/>
            <a:ext cx="8534400" cy="9681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corporate level stakeholders</a:t>
            </a:r>
            <a:endParaRPr/>
          </a:p>
        </p:txBody>
      </p:sp>
      <p:sp>
        <p:nvSpPr>
          <p:cNvPr id="243" name="Shape 243"/>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Risk management cycle (explain here!)</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pic>
        <p:nvPicPr>
          <p:cNvPr id="244" name="Shape 244"/>
          <p:cNvPicPr preferRelativeResize="0"/>
          <p:nvPr/>
        </p:nvPicPr>
        <p:blipFill rotWithShape="1">
          <a:blip r:embed="rId3">
            <a:alphaModFix/>
          </a:blip>
          <a:srcRect b="0" l="0" r="0" t="0"/>
          <a:stretch/>
        </p:blipFill>
        <p:spPr>
          <a:xfrm>
            <a:off x="2627784" y="2348879"/>
            <a:ext cx="3888433" cy="388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title"/>
          </p:nvPr>
        </p:nvSpPr>
        <p:spPr>
          <a:xfrm>
            <a:off x="301752" y="228600"/>
            <a:ext cx="8534400" cy="89614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corporate level stakeholders</a:t>
            </a:r>
            <a:endParaRPr/>
          </a:p>
        </p:txBody>
      </p:sp>
      <p:sp>
        <p:nvSpPr>
          <p:cNvPr id="250" name="Shape 250"/>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Three lines of defence (explain here!)</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pic>
        <p:nvPicPr>
          <p:cNvPr descr="https://www.barnett-waddingham.co.uk/media/cmsplugin_image/images/3_lines_of_defence.png" id="251" name="Shape 251"/>
          <p:cNvPicPr preferRelativeResize="0"/>
          <p:nvPr/>
        </p:nvPicPr>
        <p:blipFill rotWithShape="1">
          <a:blip r:embed="rId3">
            <a:alphaModFix/>
          </a:blip>
          <a:srcRect b="0" l="0" r="0" t="0"/>
          <a:stretch/>
        </p:blipFill>
        <p:spPr>
          <a:xfrm>
            <a:off x="683568" y="2132856"/>
            <a:ext cx="7776864" cy="42484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301752" y="228600"/>
            <a:ext cx="8534400" cy="89614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corporate level stakeholders</a:t>
            </a:r>
            <a:endParaRPr/>
          </a:p>
        </p:txBody>
      </p:sp>
      <p:sp>
        <p:nvSpPr>
          <p:cNvPr id="257" name="Shape 257"/>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Risk assessment process:</a:t>
            </a:r>
            <a:endParaRPr/>
          </a:p>
          <a:p>
            <a:pPr indent="0" lvl="0" marL="0" marR="0" rtl="0" algn="l">
              <a:spcBef>
                <a:spcPts val="540"/>
              </a:spcBef>
              <a:spcAft>
                <a:spcPts val="0"/>
              </a:spcAft>
              <a:buClr>
                <a:schemeClr val="accent1"/>
              </a:buClr>
              <a:buFont typeface="Noto Sans Symbols"/>
              <a:buNone/>
            </a:pPr>
            <a:r>
              <a:t/>
            </a:r>
            <a:endParaRPr b="1" i="0" sz="2700" u="none" cap="none" strike="noStrike">
              <a:solidFill>
                <a:schemeClr val="dk1"/>
              </a:solidFill>
              <a:latin typeface="Georgia"/>
              <a:ea typeface="Georgia"/>
              <a:cs typeface="Georgia"/>
              <a:sym typeface="Georgia"/>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Risk identification is the stage which aims to identify, characterise and -where appropriate- quantify a set of risks </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Risk evaluation is the stage which seeks to evaluate the significance of those risks, with regards to their likelihood (probability) of occurrence and their potential impact on the organisation</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title"/>
          </p:nvPr>
        </p:nvSpPr>
        <p:spPr>
          <a:xfrm>
            <a:off x="301752" y="228600"/>
            <a:ext cx="8534400" cy="89614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corporate level stakeholders</a:t>
            </a:r>
            <a:endParaRPr/>
          </a:p>
        </p:txBody>
      </p:sp>
      <p:sp>
        <p:nvSpPr>
          <p:cNvPr id="263" name="Shape 263"/>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1" i="0" lang="en-GB" sz="2000" u="none" cap="none" strike="noStrike">
                <a:solidFill>
                  <a:schemeClr val="dk1"/>
                </a:solidFill>
                <a:latin typeface="Georgia"/>
                <a:ea typeface="Georgia"/>
                <a:cs typeface="Georgia"/>
                <a:sym typeface="Georgia"/>
              </a:rPr>
              <a:t>Trafficking Routes: EU</a:t>
            </a:r>
            <a:endParaRPr/>
          </a:p>
          <a:p>
            <a:pPr indent="-166370" lvl="0" marL="274320" marR="0" rtl="0" algn="l">
              <a:spcBef>
                <a:spcPts val="400"/>
              </a:spcBef>
              <a:spcAft>
                <a:spcPts val="0"/>
              </a:spcAft>
              <a:buClr>
                <a:schemeClr val="accent1"/>
              </a:buClr>
              <a:buSzPts val="1700"/>
              <a:buFont typeface="Noto Sans Symbols"/>
              <a:buNone/>
            </a:pPr>
            <a:r>
              <a:t/>
            </a:r>
            <a:endParaRPr b="0" i="0" sz="2000" u="none" cap="none" strike="noStrike">
              <a:solidFill>
                <a:schemeClr val="dk1"/>
              </a:solidFill>
              <a:latin typeface="Georgia"/>
              <a:ea typeface="Georgia"/>
              <a:cs typeface="Georgia"/>
              <a:sym typeface="Georgia"/>
            </a:endParaRPr>
          </a:p>
        </p:txBody>
      </p:sp>
      <p:pic>
        <p:nvPicPr>
          <p:cNvPr id="264" name="Shape 264"/>
          <p:cNvPicPr preferRelativeResize="0"/>
          <p:nvPr/>
        </p:nvPicPr>
        <p:blipFill rotWithShape="1">
          <a:blip r:embed="rId3">
            <a:alphaModFix/>
          </a:blip>
          <a:srcRect b="0" l="0" r="0" t="0"/>
          <a:stretch/>
        </p:blipFill>
        <p:spPr>
          <a:xfrm>
            <a:off x="967805" y="2204864"/>
            <a:ext cx="7208390" cy="3136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ph type="title"/>
          </p:nvPr>
        </p:nvSpPr>
        <p:spPr>
          <a:xfrm>
            <a:off x="301752" y="228600"/>
            <a:ext cx="8534400" cy="89614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corporate level stakeholders</a:t>
            </a:r>
            <a:endParaRPr/>
          </a:p>
        </p:txBody>
      </p:sp>
      <p:sp>
        <p:nvSpPr>
          <p:cNvPr id="270" name="Shape 270"/>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t/>
            </a:r>
            <a:endParaRPr b="1" i="0" sz="2000" u="none" cap="none" strike="noStrike">
              <a:solidFill>
                <a:schemeClr val="dk1"/>
              </a:solidFill>
              <a:latin typeface="Georgia"/>
              <a:ea typeface="Georgia"/>
              <a:cs typeface="Georgia"/>
              <a:sym typeface="Georgia"/>
            </a:endParaRPr>
          </a:p>
          <a:p>
            <a:pPr indent="0" lvl="0" marL="0" marR="0" rtl="0" algn="l">
              <a:spcBef>
                <a:spcPts val="400"/>
              </a:spcBef>
              <a:spcAft>
                <a:spcPts val="0"/>
              </a:spcAft>
              <a:buClr>
                <a:schemeClr val="accent1"/>
              </a:buClr>
              <a:buFont typeface="Noto Sans Symbols"/>
              <a:buNone/>
            </a:pPr>
            <a:r>
              <a:rPr b="1" i="0" lang="en-GB" sz="2000" u="none" cap="none" strike="noStrike">
                <a:solidFill>
                  <a:schemeClr val="dk1"/>
                </a:solidFill>
                <a:latin typeface="Georgia"/>
                <a:ea typeface="Georgia"/>
                <a:cs typeface="Georgia"/>
                <a:sym typeface="Georgia"/>
              </a:rPr>
              <a:t>Why does human trafficking matter in hospitality industry?</a:t>
            </a:r>
            <a:endParaRPr/>
          </a:p>
          <a:p>
            <a:pPr indent="-274320" lvl="0" marL="274320" marR="0" rtl="0" algn="l">
              <a:spcBef>
                <a:spcPts val="400"/>
              </a:spcBef>
              <a:spcAft>
                <a:spcPts val="0"/>
              </a:spcAft>
              <a:buClr>
                <a:schemeClr val="accent1"/>
              </a:buClr>
              <a:buSzPts val="1700"/>
              <a:buFont typeface="Noto Sans Symbols"/>
              <a:buChar char="●"/>
            </a:pPr>
            <a:r>
              <a:rPr b="0" i="0" lang="en-GB" sz="2000" u="none" cap="none" strike="noStrike">
                <a:solidFill>
                  <a:schemeClr val="dk1"/>
                </a:solidFill>
                <a:latin typeface="Georgia"/>
                <a:ea typeface="Georgia"/>
                <a:cs typeface="Georgia"/>
                <a:sym typeface="Georgia"/>
              </a:rPr>
              <a:t>8.2% of trafficking for sexual exploitation occurred in hotels</a:t>
            </a:r>
            <a:endParaRPr/>
          </a:p>
          <a:p>
            <a:pPr indent="-274320" lvl="0" marL="274320" marR="0" rtl="0" algn="l">
              <a:spcBef>
                <a:spcPts val="400"/>
              </a:spcBef>
              <a:spcAft>
                <a:spcPts val="0"/>
              </a:spcAft>
              <a:buClr>
                <a:schemeClr val="accent1"/>
              </a:buClr>
              <a:buSzPts val="1700"/>
              <a:buFont typeface="Noto Sans Symbols"/>
              <a:buChar char="●"/>
            </a:pPr>
            <a:r>
              <a:rPr b="0" i="0" lang="en-GB" sz="2000" u="none" cap="none" strike="noStrike">
                <a:solidFill>
                  <a:schemeClr val="dk1"/>
                </a:solidFill>
                <a:latin typeface="Georgia"/>
                <a:ea typeface="Georgia"/>
                <a:cs typeface="Georgia"/>
                <a:sym typeface="Georgia"/>
              </a:rPr>
              <a:t>1.3% of trafficking for labour exploitation occurred in restaurants and bars </a:t>
            </a:r>
            <a:endParaRPr/>
          </a:p>
          <a:p>
            <a:pPr indent="-274320" lvl="0" marL="274320" marR="0" rtl="0" algn="l">
              <a:spcBef>
                <a:spcPts val="400"/>
              </a:spcBef>
              <a:spcAft>
                <a:spcPts val="0"/>
              </a:spcAft>
              <a:buClr>
                <a:schemeClr val="accent1"/>
              </a:buClr>
              <a:buSzPts val="1700"/>
              <a:buFont typeface="Noto Sans Symbols"/>
              <a:buChar char="●"/>
            </a:pPr>
            <a:r>
              <a:rPr b="0" i="0" lang="en-GB" sz="2000" u="none" cap="none" strike="noStrike">
                <a:solidFill>
                  <a:schemeClr val="dk1"/>
                </a:solidFill>
                <a:latin typeface="Georgia"/>
                <a:ea typeface="Georgia"/>
                <a:cs typeface="Georgia"/>
                <a:sym typeface="Georgia"/>
              </a:rPr>
              <a:t>0.6% of trafficking for labour exploitation occurred in hotels</a:t>
            </a:r>
            <a:endParaRPr/>
          </a:p>
          <a:p>
            <a:pPr indent="-166370" lvl="0" marL="274320" marR="0" rtl="0" algn="l">
              <a:spcBef>
                <a:spcPts val="400"/>
              </a:spcBef>
              <a:spcAft>
                <a:spcPts val="0"/>
              </a:spcAft>
              <a:buClr>
                <a:schemeClr val="accent1"/>
              </a:buClr>
              <a:buSzPts val="1700"/>
              <a:buFont typeface="Noto Sans Symbols"/>
              <a:buNone/>
            </a:pPr>
            <a:r>
              <a:t/>
            </a:r>
            <a:endParaRPr b="0" i="0" sz="2000" u="none" cap="none" strike="noStrike">
              <a:solidFill>
                <a:schemeClr val="dk1"/>
              </a:solidFill>
              <a:latin typeface="Georgia"/>
              <a:ea typeface="Georgia"/>
              <a:cs typeface="Georgia"/>
              <a:sym typeface="Georgia"/>
            </a:endParaRPr>
          </a:p>
          <a:p>
            <a:pPr indent="0" lvl="0" marL="0" marR="0" rtl="0" algn="l">
              <a:spcBef>
                <a:spcPts val="400"/>
              </a:spcBef>
              <a:spcAft>
                <a:spcPts val="0"/>
              </a:spcAft>
              <a:buClr>
                <a:schemeClr val="accent1"/>
              </a:buClr>
              <a:buFont typeface="Noto Sans Symbols"/>
              <a:buNone/>
            </a:pPr>
            <a:r>
              <a:rPr b="1" i="0" lang="en-GB" sz="2000" u="none" cap="none" strike="noStrike">
                <a:solidFill>
                  <a:schemeClr val="dk1"/>
                </a:solidFill>
                <a:latin typeface="Georgia"/>
                <a:ea typeface="Georgia"/>
                <a:cs typeface="Georgia"/>
                <a:sym typeface="Georgia"/>
              </a:rPr>
              <a:t>In Europe there could potentially be:</a:t>
            </a:r>
            <a:endParaRPr/>
          </a:p>
          <a:p>
            <a:pPr indent="-274320" lvl="0" marL="274320" marR="0" rtl="0" algn="l">
              <a:spcBef>
                <a:spcPts val="400"/>
              </a:spcBef>
              <a:spcAft>
                <a:spcPts val="0"/>
              </a:spcAft>
              <a:buClr>
                <a:schemeClr val="accent1"/>
              </a:buClr>
              <a:buSzPts val="1700"/>
              <a:buFont typeface="Noto Sans Symbols"/>
              <a:buChar char="●"/>
            </a:pPr>
            <a:r>
              <a:rPr b="0" i="0" lang="en-GB" sz="2000" u="none" cap="none" strike="noStrike">
                <a:solidFill>
                  <a:schemeClr val="dk1"/>
                </a:solidFill>
                <a:latin typeface="Georgia"/>
                <a:ea typeface="Georgia"/>
                <a:cs typeface="Georgia"/>
                <a:sym typeface="Georgia"/>
              </a:rPr>
              <a:t>93,800 victims of sex trafficking in hotels</a:t>
            </a:r>
            <a:endParaRPr/>
          </a:p>
          <a:p>
            <a:pPr indent="-274320" lvl="0" marL="274320" marR="0" rtl="0" algn="l">
              <a:spcBef>
                <a:spcPts val="400"/>
              </a:spcBef>
              <a:spcAft>
                <a:spcPts val="0"/>
              </a:spcAft>
              <a:buClr>
                <a:schemeClr val="accent1"/>
              </a:buClr>
              <a:buSzPts val="1700"/>
              <a:buFont typeface="Noto Sans Symbols"/>
              <a:buChar char="●"/>
            </a:pPr>
            <a:r>
              <a:rPr b="0" i="0" lang="en-GB" sz="2000" u="none" cap="none" strike="noStrike">
                <a:solidFill>
                  <a:schemeClr val="dk1"/>
                </a:solidFill>
                <a:latin typeface="Georgia"/>
                <a:ea typeface="Georgia"/>
                <a:cs typeface="Georgia"/>
                <a:sym typeface="Georgia"/>
              </a:rPr>
              <a:t>14,820 victims of forced or bonded labour in restaurants and bars</a:t>
            </a:r>
            <a:endParaRPr/>
          </a:p>
          <a:p>
            <a:pPr indent="-274320" lvl="0" marL="274320" marR="0" rtl="0" algn="l">
              <a:spcBef>
                <a:spcPts val="400"/>
              </a:spcBef>
              <a:spcAft>
                <a:spcPts val="0"/>
              </a:spcAft>
              <a:buClr>
                <a:schemeClr val="accent1"/>
              </a:buClr>
              <a:buSzPts val="1700"/>
              <a:buFont typeface="Noto Sans Symbols"/>
              <a:buChar char="●"/>
            </a:pPr>
            <a:r>
              <a:rPr b="0" i="0" lang="en-GB" sz="2000" u="none" cap="none" strike="noStrike">
                <a:solidFill>
                  <a:schemeClr val="dk1"/>
                </a:solidFill>
                <a:latin typeface="Georgia"/>
                <a:ea typeface="Georgia"/>
                <a:cs typeface="Georgia"/>
                <a:sym typeface="Georgia"/>
              </a:rPr>
              <a:t>6,840 victims of forced or bonded labour in hotels</a:t>
            </a:r>
            <a:endParaRPr/>
          </a:p>
          <a:p>
            <a:pPr indent="-166370" lvl="0" marL="274320" marR="0" rtl="0" algn="l">
              <a:spcBef>
                <a:spcPts val="400"/>
              </a:spcBef>
              <a:spcAft>
                <a:spcPts val="0"/>
              </a:spcAft>
              <a:buClr>
                <a:schemeClr val="accent1"/>
              </a:buClr>
              <a:buSzPts val="1700"/>
              <a:buFont typeface="Noto Sans Symbols"/>
              <a:buNone/>
            </a:pPr>
            <a:r>
              <a:t/>
            </a:r>
            <a:endParaRPr b="0" i="0" sz="2000" u="none" cap="none" strike="noStrike">
              <a:solidFill>
                <a:schemeClr val="dk1"/>
              </a:solidFill>
              <a:latin typeface="Georgia"/>
              <a:ea typeface="Georgia"/>
              <a:cs typeface="Georgia"/>
              <a:sym typeface="Georgia"/>
            </a:endParaRPr>
          </a:p>
          <a:p>
            <a:pPr indent="-166370" lvl="0" marL="274320" marR="0" rtl="0" algn="l">
              <a:spcBef>
                <a:spcPts val="400"/>
              </a:spcBef>
              <a:spcAft>
                <a:spcPts val="0"/>
              </a:spcAft>
              <a:buClr>
                <a:schemeClr val="accent1"/>
              </a:buClr>
              <a:buSzPts val="1700"/>
              <a:buFont typeface="Noto Sans Symbols"/>
              <a:buNone/>
            </a:pPr>
            <a:r>
              <a:t/>
            </a:r>
            <a:endParaRPr b="0" i="0" sz="2000" u="none" cap="none" strike="noStrike">
              <a:solidFill>
                <a:schemeClr val="dk1"/>
              </a:solidFill>
              <a:latin typeface="Georgia"/>
              <a:ea typeface="Georgia"/>
              <a:cs typeface="Georgia"/>
              <a:sym typeface="Georgia"/>
            </a:endParaRPr>
          </a:p>
          <a:p>
            <a:pPr indent="-166370" lvl="0" marL="274320" marR="0" rtl="0" algn="l">
              <a:spcBef>
                <a:spcPts val="400"/>
              </a:spcBef>
              <a:spcAft>
                <a:spcPts val="0"/>
              </a:spcAft>
              <a:buClr>
                <a:schemeClr val="accent1"/>
              </a:buClr>
              <a:buSzPts val="1700"/>
              <a:buFont typeface="Noto Sans Symbols"/>
              <a:buNone/>
            </a:pPr>
            <a:r>
              <a:t/>
            </a:r>
            <a:endParaRPr b="0" i="0" sz="2000" u="none" cap="none" strike="noStrike">
              <a:solidFill>
                <a:schemeClr val="dk1"/>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301752" y="116632"/>
            <a:ext cx="8534400" cy="93610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corporate level stakeholders</a:t>
            </a:r>
            <a:endParaRPr/>
          </a:p>
        </p:txBody>
      </p:sp>
      <p:sp>
        <p:nvSpPr>
          <p:cNvPr id="276" name="Shape 276"/>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t/>
            </a:r>
            <a:endParaRPr b="1" i="0" sz="2700" u="none" cap="none" strike="noStrike">
              <a:solidFill>
                <a:schemeClr val="dk1"/>
              </a:solidFill>
              <a:latin typeface="Georgia"/>
              <a:ea typeface="Georgia"/>
              <a:cs typeface="Georgia"/>
              <a:sym typeface="Georgia"/>
            </a:endParaRPr>
          </a:p>
          <a:p>
            <a:pPr indent="0" lvl="0" marL="0" marR="0" rtl="0" algn="l">
              <a:spcBef>
                <a:spcPts val="54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Why is the hotel industry vulnerable to THB?</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Strategic </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Organisational Culture</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Technological</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Operational</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Employment Practices</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Outsourcing Strategies </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301752" y="228600"/>
            <a:ext cx="8534400" cy="824136"/>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corporate level stakeholders</a:t>
            </a:r>
            <a:endParaRPr/>
          </a:p>
        </p:txBody>
      </p:sp>
      <p:sp>
        <p:nvSpPr>
          <p:cNvPr id="282" name="Shape 282"/>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Why is it important to combat human trafficking hotel industry?</a:t>
            </a:r>
            <a:endParaRPr/>
          </a:p>
          <a:p>
            <a:pPr indent="-274320" lvl="0" marL="274320" marR="0" rtl="0" algn="l">
              <a:lnSpc>
                <a:spcPct val="90000"/>
              </a:lnSpc>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Legal</a:t>
            </a:r>
            <a:endParaRPr/>
          </a:p>
          <a:p>
            <a:pPr indent="-274320" lvl="0" marL="274320" marR="0" rtl="0" algn="l">
              <a:lnSpc>
                <a:spcPct val="90000"/>
              </a:lnSpc>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Ethical </a:t>
            </a:r>
            <a:endParaRPr/>
          </a:p>
          <a:p>
            <a:pPr indent="-274320" lvl="0" marL="274320" marR="0" rtl="0" algn="l">
              <a:lnSpc>
                <a:spcPct val="90000"/>
              </a:lnSpc>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Moral obligations </a:t>
            </a:r>
            <a:endParaRPr/>
          </a:p>
          <a:p>
            <a:pPr indent="-274320" lvl="0" marL="274320" marR="0" rtl="0" algn="l">
              <a:lnSpc>
                <a:spcPct val="90000"/>
              </a:lnSpc>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Extensive negative publicity</a:t>
            </a:r>
            <a:endParaRPr/>
          </a:p>
          <a:p>
            <a:pPr indent="-274320" lvl="0" marL="274320" marR="0" rtl="0" algn="l">
              <a:lnSpc>
                <a:spcPct val="90000"/>
              </a:lnSpc>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Business interruptions by law enforcement agencies or public protest</a:t>
            </a:r>
            <a:endParaRPr/>
          </a:p>
          <a:p>
            <a:pPr indent="-274320" lvl="0" marL="274320" marR="0" rtl="0" algn="l">
              <a:lnSpc>
                <a:spcPct val="90000"/>
              </a:lnSpc>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Potential criminal or civil lawsuits as identified above</a:t>
            </a:r>
            <a:endParaRPr/>
          </a:p>
          <a:p>
            <a:pPr indent="-128587" lvl="0" marL="274320" marR="0" rtl="0" algn="l">
              <a:lnSpc>
                <a:spcPct val="90000"/>
              </a:lnSpc>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a:p>
            <a:pPr indent="-128587" lvl="0" marL="274320" marR="0" rtl="0" algn="l">
              <a:lnSpc>
                <a:spcPct val="90000"/>
              </a:lnSpc>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Combat THB: the framework </a:t>
            </a:r>
            <a:endParaRPr/>
          </a:p>
        </p:txBody>
      </p:sp>
      <p:sp>
        <p:nvSpPr>
          <p:cNvPr id="173" name="Shape 173"/>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1" i="0" lang="en-GB" sz="2295" u="none" cap="none" strike="noStrike">
                <a:solidFill>
                  <a:schemeClr val="dk1"/>
                </a:solidFill>
                <a:latin typeface="Georgia"/>
                <a:ea typeface="Georgia"/>
                <a:cs typeface="Georgia"/>
                <a:sym typeface="Georgia"/>
              </a:rPr>
              <a:t>Why targeting THB? </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One of the most profitable types of crime today after arms and drugs trading</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An approx. US$ 150 billion business per year</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2/3 of it from commercial sexual exploitation, 1/3 from forced labour exploitation</a:t>
            </a:r>
            <a:endParaRPr/>
          </a:p>
          <a:p>
            <a:pPr indent="-150447" lvl="0" marL="274320" marR="0" rtl="0" algn="l">
              <a:lnSpc>
                <a:spcPct val="8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a:p>
            <a:pPr indent="0" lvl="0" marL="0" marR="0" rtl="0" algn="l">
              <a:lnSpc>
                <a:spcPct val="80000"/>
              </a:lnSpc>
              <a:spcBef>
                <a:spcPts val="459"/>
              </a:spcBef>
              <a:spcAft>
                <a:spcPts val="0"/>
              </a:spcAft>
              <a:buClr>
                <a:schemeClr val="accent1"/>
              </a:buClr>
              <a:buFont typeface="Noto Sans Symbols"/>
              <a:buNone/>
            </a:pPr>
            <a:r>
              <a:rPr b="1" i="0" lang="en-GB" sz="2295" u="none" cap="none" strike="noStrike">
                <a:solidFill>
                  <a:schemeClr val="dk1"/>
                </a:solidFill>
                <a:latin typeface="Georgia"/>
                <a:ea typeface="Georgia"/>
                <a:cs typeface="Georgia"/>
                <a:sym typeface="Georgia"/>
              </a:rPr>
              <a:t>Who? </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A team of 3 universities with established reputation in hospitality joined forces with a CSO with track record in the field of human trafficking prevention and assistance</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Oxford Brookes University (leading partner), University of West London, Lapland Institute for Applied Science, Rațiu Foundation for Democracy</a:t>
            </a:r>
            <a:endParaRPr/>
          </a:p>
          <a:p>
            <a:pPr indent="-150447" lvl="0" marL="274320" marR="0" rtl="0" algn="l">
              <a:lnSpc>
                <a:spcPct val="8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a:p>
            <a:pPr indent="-150447" lvl="0" marL="274320" marR="0" rtl="0" algn="l">
              <a:lnSpc>
                <a:spcPct val="8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301752" y="228600"/>
            <a:ext cx="8534400" cy="824136"/>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corporate level stakeholders</a:t>
            </a:r>
            <a:endParaRPr/>
          </a:p>
        </p:txBody>
      </p:sp>
      <p:sp>
        <p:nvSpPr>
          <p:cNvPr id="288" name="Shape 288"/>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1" i="0" lang="en-GB" sz="1812" u="none" cap="none" strike="noStrike">
                <a:solidFill>
                  <a:schemeClr val="dk1"/>
                </a:solidFill>
                <a:latin typeface="Georgia"/>
                <a:ea typeface="Georgia"/>
                <a:cs typeface="Georgia"/>
                <a:sym typeface="Georgia"/>
              </a:rPr>
              <a:t>The general approach to anti-THB training in a hotel organisation could be to:</a:t>
            </a:r>
            <a:endParaRPr/>
          </a:p>
          <a:p>
            <a:pPr indent="-274320" lvl="0" marL="274320" marR="0" rtl="0" algn="l">
              <a:lnSpc>
                <a:spcPct val="80000"/>
              </a:lnSpc>
              <a:spcBef>
                <a:spcPts val="362"/>
              </a:spcBef>
              <a:spcAft>
                <a:spcPts val="0"/>
              </a:spcAft>
              <a:buClr>
                <a:schemeClr val="accent1"/>
              </a:buClr>
              <a:buSzPts val="1540"/>
              <a:buFont typeface="Noto Sans Symbols"/>
              <a:buChar char="●"/>
            </a:pPr>
            <a:r>
              <a:rPr b="0" i="0" lang="en-GB" sz="1812" u="none" cap="none" strike="noStrike">
                <a:solidFill>
                  <a:schemeClr val="dk1"/>
                </a:solidFill>
                <a:latin typeface="Georgia"/>
                <a:ea typeface="Georgia"/>
                <a:cs typeface="Georgia"/>
                <a:sym typeface="Georgia"/>
              </a:rPr>
              <a:t>Provide good quality, standard training on THB risks, awareness and reporting for all staff</a:t>
            </a:r>
            <a:endParaRPr b="0" i="0" sz="1812" u="none" cap="none" strike="noStrike">
              <a:solidFill>
                <a:schemeClr val="dk1"/>
              </a:solidFill>
              <a:latin typeface="Georgia"/>
              <a:ea typeface="Georgia"/>
              <a:cs typeface="Georgia"/>
              <a:sym typeface="Georgia"/>
            </a:endParaRPr>
          </a:p>
          <a:p>
            <a:pPr indent="-274320" lvl="0" marL="274320" marR="0" rtl="0" algn="l">
              <a:lnSpc>
                <a:spcPct val="80000"/>
              </a:lnSpc>
              <a:spcBef>
                <a:spcPts val="362"/>
              </a:spcBef>
              <a:spcAft>
                <a:spcPts val="0"/>
              </a:spcAft>
              <a:buClr>
                <a:schemeClr val="accent1"/>
              </a:buClr>
              <a:buSzPts val="1540"/>
              <a:buFont typeface="Noto Sans Symbols"/>
              <a:buChar char="●"/>
            </a:pPr>
            <a:r>
              <a:rPr b="0" i="0" lang="en-GB" sz="1812" u="none" cap="none" strike="noStrike">
                <a:solidFill>
                  <a:schemeClr val="dk1"/>
                </a:solidFill>
                <a:latin typeface="Georgia"/>
                <a:ea typeface="Georgia"/>
                <a:cs typeface="Georgia"/>
                <a:sym typeface="Georgia"/>
              </a:rPr>
              <a:t>Provide additional, more detailed  anti-THB policies and standards training for staff in higher-risk functions (e.g., recruitment, procurement, etc.) and locations (e.g., those identified as in close proximity to those routes used by traffickers)</a:t>
            </a:r>
            <a:endParaRPr b="0" i="0" sz="1812" u="none" cap="none" strike="noStrike">
              <a:solidFill>
                <a:schemeClr val="dk1"/>
              </a:solidFill>
              <a:latin typeface="Georgia"/>
              <a:ea typeface="Georgia"/>
              <a:cs typeface="Georgia"/>
              <a:sym typeface="Georgia"/>
            </a:endParaRPr>
          </a:p>
          <a:p>
            <a:pPr indent="-274320" lvl="0" marL="274320" marR="0" rtl="0" algn="l">
              <a:lnSpc>
                <a:spcPct val="80000"/>
              </a:lnSpc>
              <a:spcBef>
                <a:spcPts val="362"/>
              </a:spcBef>
              <a:spcAft>
                <a:spcPts val="0"/>
              </a:spcAft>
              <a:buClr>
                <a:schemeClr val="accent1"/>
              </a:buClr>
              <a:buSzPts val="1540"/>
              <a:buFont typeface="Noto Sans Symbols"/>
              <a:buChar char="●"/>
            </a:pPr>
            <a:r>
              <a:rPr b="0" i="0" lang="en-GB" sz="1812" u="none" cap="none" strike="noStrike">
                <a:solidFill>
                  <a:schemeClr val="dk1"/>
                </a:solidFill>
                <a:latin typeface="Georgia"/>
                <a:ea typeface="Georgia"/>
                <a:cs typeface="Georgia"/>
                <a:sym typeface="Georgia"/>
              </a:rPr>
              <a:t>Ensure that staff responsible for training others have sufficient training themselves</a:t>
            </a:r>
            <a:endParaRPr b="0" i="0" sz="1812" u="none" cap="none" strike="noStrike">
              <a:solidFill>
                <a:schemeClr val="dk1"/>
              </a:solidFill>
              <a:latin typeface="Georgia"/>
              <a:ea typeface="Georgia"/>
              <a:cs typeface="Georgia"/>
              <a:sym typeface="Georgia"/>
            </a:endParaRPr>
          </a:p>
          <a:p>
            <a:pPr indent="-274320" lvl="0" marL="274320" marR="0" rtl="0" algn="l">
              <a:lnSpc>
                <a:spcPct val="80000"/>
              </a:lnSpc>
              <a:spcBef>
                <a:spcPts val="362"/>
              </a:spcBef>
              <a:spcAft>
                <a:spcPts val="0"/>
              </a:spcAft>
              <a:buClr>
                <a:schemeClr val="accent1"/>
              </a:buClr>
              <a:buSzPts val="1540"/>
              <a:buFont typeface="Noto Sans Symbols"/>
              <a:buChar char="●"/>
            </a:pPr>
            <a:r>
              <a:rPr b="0" i="0" lang="en-GB" sz="1812" u="none" cap="none" strike="noStrike">
                <a:solidFill>
                  <a:schemeClr val="dk1"/>
                </a:solidFill>
                <a:latin typeface="Georgia"/>
                <a:ea typeface="Georgia"/>
                <a:cs typeface="Georgia"/>
                <a:sym typeface="Georgia"/>
              </a:rPr>
              <a:t>Ensure that training offers practical examples of THB risk and covers relevant policies and standards</a:t>
            </a:r>
            <a:endParaRPr b="0" i="0" sz="1812" u="none" cap="none" strike="noStrike">
              <a:solidFill>
                <a:schemeClr val="dk1"/>
              </a:solidFill>
              <a:latin typeface="Georgia"/>
              <a:ea typeface="Georgia"/>
              <a:cs typeface="Georgia"/>
              <a:sym typeface="Georgia"/>
            </a:endParaRPr>
          </a:p>
          <a:p>
            <a:pPr indent="-274320" lvl="0" marL="274320" marR="0" rtl="0" algn="l">
              <a:lnSpc>
                <a:spcPct val="80000"/>
              </a:lnSpc>
              <a:spcBef>
                <a:spcPts val="362"/>
              </a:spcBef>
              <a:spcAft>
                <a:spcPts val="0"/>
              </a:spcAft>
              <a:buClr>
                <a:schemeClr val="accent1"/>
              </a:buClr>
              <a:buSzPts val="1540"/>
              <a:buFont typeface="Noto Sans Symbols"/>
              <a:buChar char="●"/>
            </a:pPr>
            <a:r>
              <a:rPr b="0" i="0" lang="en-GB" sz="1812" u="none" cap="none" strike="noStrike">
                <a:solidFill>
                  <a:schemeClr val="dk1"/>
                </a:solidFill>
                <a:latin typeface="Georgia"/>
                <a:ea typeface="Georgia"/>
                <a:cs typeface="Georgia"/>
                <a:sym typeface="Georgia"/>
              </a:rPr>
              <a:t>Test staff awareness of THB and understanding of relevant policies and use the results to assess individual training needs and the overall quality of the training</a:t>
            </a:r>
            <a:endParaRPr b="0" i="0" sz="1812" u="none" cap="none" strike="noStrike">
              <a:solidFill>
                <a:schemeClr val="dk1"/>
              </a:solidFill>
              <a:latin typeface="Georgia"/>
              <a:ea typeface="Georgia"/>
              <a:cs typeface="Georgia"/>
              <a:sym typeface="Georgia"/>
            </a:endParaRPr>
          </a:p>
          <a:p>
            <a:pPr indent="-274320" lvl="0" marL="274320" marR="0" rtl="0" algn="l">
              <a:lnSpc>
                <a:spcPct val="80000"/>
              </a:lnSpc>
              <a:spcBef>
                <a:spcPts val="362"/>
              </a:spcBef>
              <a:spcAft>
                <a:spcPts val="0"/>
              </a:spcAft>
              <a:buClr>
                <a:schemeClr val="accent1"/>
              </a:buClr>
              <a:buSzPts val="1540"/>
              <a:buFont typeface="Noto Sans Symbols"/>
              <a:buChar char="●"/>
            </a:pPr>
            <a:r>
              <a:rPr b="0" i="0" lang="en-GB" sz="1812" u="none" cap="none" strike="noStrike">
                <a:solidFill>
                  <a:schemeClr val="dk1"/>
                </a:solidFill>
                <a:latin typeface="Georgia"/>
                <a:ea typeface="Georgia"/>
                <a:cs typeface="Georgia"/>
                <a:sym typeface="Georgia"/>
              </a:rPr>
              <a:t>Maintain staff records setting out what training was completed and when</a:t>
            </a:r>
            <a:endParaRPr b="0" i="0" sz="1812" u="none" cap="none" strike="noStrike">
              <a:solidFill>
                <a:schemeClr val="dk1"/>
              </a:solidFill>
              <a:latin typeface="Georgia"/>
              <a:ea typeface="Georgia"/>
              <a:cs typeface="Georgia"/>
              <a:sym typeface="Georgia"/>
            </a:endParaRPr>
          </a:p>
          <a:p>
            <a:pPr indent="-274320" lvl="0" marL="274320" marR="0" rtl="0" algn="l">
              <a:lnSpc>
                <a:spcPct val="80000"/>
              </a:lnSpc>
              <a:spcBef>
                <a:spcPts val="362"/>
              </a:spcBef>
              <a:spcAft>
                <a:spcPts val="0"/>
              </a:spcAft>
              <a:buClr>
                <a:schemeClr val="accent1"/>
              </a:buClr>
              <a:buSzPts val="1540"/>
              <a:buFont typeface="Noto Sans Symbols"/>
              <a:buChar char="●"/>
            </a:pPr>
            <a:r>
              <a:rPr b="0" i="0" lang="en-GB" sz="1812" u="none" cap="none" strike="noStrike">
                <a:solidFill>
                  <a:schemeClr val="dk1"/>
                </a:solidFill>
                <a:latin typeface="Georgia"/>
                <a:ea typeface="Georgia"/>
                <a:cs typeface="Georgia"/>
                <a:sym typeface="Georgia"/>
              </a:rPr>
              <a:t>Provide refresher training (it should not be viewed as a ‘one-off’ event) and ensure that all training material is kept up-to-date with legislative changes, internal or external case law and sectoral or general best practice</a:t>
            </a:r>
            <a:endParaRPr/>
          </a:p>
          <a:p>
            <a:pPr indent="-183264" lvl="0" marL="274320" marR="0" rtl="0" algn="l">
              <a:lnSpc>
                <a:spcPct val="80000"/>
              </a:lnSpc>
              <a:spcBef>
                <a:spcPts val="337"/>
              </a:spcBef>
              <a:spcAft>
                <a:spcPts val="0"/>
              </a:spcAft>
              <a:buClr>
                <a:schemeClr val="accent1"/>
              </a:buClr>
              <a:buSzPts val="1434"/>
              <a:buFont typeface="Noto Sans Symbols"/>
              <a:buNone/>
            </a:pPr>
            <a:r>
              <a:t/>
            </a:r>
            <a:endParaRPr b="0" i="0" sz="1687" u="none" cap="none" strike="noStrike">
              <a:solidFill>
                <a:schemeClr val="dk1"/>
              </a:solidFill>
              <a:latin typeface="Georgia"/>
              <a:ea typeface="Georgia"/>
              <a:cs typeface="Georgia"/>
              <a:sym typeface="Georgia"/>
            </a:endParaRPr>
          </a:p>
          <a:p>
            <a:pPr indent="-183264" lvl="0" marL="274320" marR="0" rtl="0" algn="l">
              <a:lnSpc>
                <a:spcPct val="80000"/>
              </a:lnSpc>
              <a:spcBef>
                <a:spcPts val="337"/>
              </a:spcBef>
              <a:spcAft>
                <a:spcPts val="0"/>
              </a:spcAft>
              <a:buClr>
                <a:schemeClr val="accent1"/>
              </a:buClr>
              <a:buSzPts val="1434"/>
              <a:buFont typeface="Noto Sans Symbols"/>
              <a:buNone/>
            </a:pPr>
            <a:r>
              <a:t/>
            </a:r>
            <a:endParaRPr b="0" i="0" sz="1687" u="none" cap="none" strike="noStrike">
              <a:solidFill>
                <a:schemeClr val="dk1"/>
              </a:solidFill>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301752" y="228600"/>
            <a:ext cx="8534400" cy="824136"/>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corporate level stakeholders</a:t>
            </a:r>
            <a:endParaRPr/>
          </a:p>
        </p:txBody>
      </p:sp>
      <p:sp>
        <p:nvSpPr>
          <p:cNvPr id="294" name="Shape 294"/>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1" i="0" lang="en-GB" sz="1485" u="none" cap="none" strike="noStrike">
                <a:solidFill>
                  <a:schemeClr val="dk1"/>
                </a:solidFill>
                <a:latin typeface="Georgia"/>
                <a:ea typeface="Georgia"/>
                <a:cs typeface="Georgia"/>
                <a:sym typeface="Georgia"/>
              </a:rPr>
              <a:t>Good practice in external reporting would be for the organisation to disclose:</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How the organisation, its business and its supply chains are structured - to provide some useful context to the reader</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What policies it has in place (reviewed or introduced) to combat THB - they may be stand-alone policies or elements relevant to THB in other existing policies, e.g. procurement or hiring standard operating procedures</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How the ‘tone from the top’ is set</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How the overall governance of the anti-THB programme is managed</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How the business functions have been risk assessed for vulnerabilities to THB (this could include an assessment by region) </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How direct (and indirect) supplier contracts  have been reviewed</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The due diligence process on new and existing strategic customer accounts and suppliers (to show a thorough understanding of who the company is dealing with and who is working for them, e.g. through supplier audits)</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The metrics used to assess the effectiveness of the anti-THB programme – e.g. specific KPIs</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Who has been trained and how )e.g. target audience, key employees trained, training offered to strategic customers and/or suppliers, range and forms of training, etc.)</a:t>
            </a:r>
            <a:endParaRPr/>
          </a:p>
          <a:p>
            <a:pPr indent="-194167" lvl="0" marL="274320" marR="0" rtl="0" algn="l">
              <a:lnSpc>
                <a:spcPct val="80000"/>
              </a:lnSpc>
              <a:spcBef>
                <a:spcPts val="297"/>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a:p>
            <a:pPr indent="-194167" lvl="0" marL="274320" marR="0" rtl="0" algn="l">
              <a:lnSpc>
                <a:spcPct val="80000"/>
              </a:lnSpc>
              <a:spcBef>
                <a:spcPts val="297"/>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a:p>
            <a:pPr indent="-194167" lvl="0" marL="274320" marR="0" rtl="0" algn="l">
              <a:lnSpc>
                <a:spcPct val="80000"/>
              </a:lnSpc>
              <a:spcBef>
                <a:spcPts val="297"/>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type="title"/>
          </p:nvPr>
        </p:nvSpPr>
        <p:spPr>
          <a:xfrm>
            <a:off x="301752" y="228600"/>
            <a:ext cx="8534400" cy="824136"/>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corporate level stakeholders</a:t>
            </a:r>
            <a:endParaRPr/>
          </a:p>
        </p:txBody>
      </p:sp>
      <p:sp>
        <p:nvSpPr>
          <p:cNvPr id="300" name="Shape 300"/>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1" i="0" lang="en-GB" sz="2295" u="none" cap="none" strike="noStrike">
                <a:solidFill>
                  <a:schemeClr val="dk1"/>
                </a:solidFill>
                <a:latin typeface="Georgia"/>
                <a:ea typeface="Georgia"/>
                <a:cs typeface="Georgia"/>
                <a:sym typeface="Georgia"/>
              </a:rPr>
              <a:t>Monitoring anti-THB-activities – why it is important?</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An effective anti-THB programme must be able to work in practice.  It is a key management responsibility to monitor its effectiveness in preventing and/or mitigating the risk of THB throughout the business functions of the organisation as they evolve with the changing environment</a:t>
            </a:r>
            <a:endParaRPr/>
          </a:p>
          <a:p>
            <a:pPr indent="-150447" lvl="0" marL="274320" marR="0" rtl="0" algn="l">
              <a:lnSpc>
                <a:spcPct val="8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a:p>
            <a:pPr indent="0" lvl="0" marL="0" marR="0" rtl="0" algn="l">
              <a:lnSpc>
                <a:spcPct val="80000"/>
              </a:lnSpc>
              <a:spcBef>
                <a:spcPts val="459"/>
              </a:spcBef>
              <a:spcAft>
                <a:spcPts val="0"/>
              </a:spcAft>
              <a:buClr>
                <a:schemeClr val="accent1"/>
              </a:buClr>
              <a:buFont typeface="Noto Sans Symbols"/>
              <a:buNone/>
            </a:pPr>
            <a:r>
              <a:rPr b="1" i="0" lang="en-GB" sz="2295" u="none" cap="none" strike="noStrike">
                <a:solidFill>
                  <a:schemeClr val="dk1"/>
                </a:solidFill>
                <a:latin typeface="Georgia"/>
                <a:ea typeface="Georgia"/>
                <a:cs typeface="Georgia"/>
                <a:sym typeface="Georgia"/>
              </a:rPr>
              <a:t>Reports for internal stakeholders may include:</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Periodic updates for the Board on the status of implementation of the anti-THB programme</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Reports summarising internal audit and/or compliance monitoring findings</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Reports of any alleged or actual breaches and the scope and findings of any investigation</a:t>
            </a:r>
            <a:endParaRPr/>
          </a:p>
          <a:p>
            <a:pPr indent="-150447" lvl="0" marL="274320" marR="0" rtl="0" algn="l">
              <a:lnSpc>
                <a:spcPct val="8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a:p>
            <a:pPr indent="-150447" lvl="0" marL="274320" marR="0" rtl="0" algn="l">
              <a:lnSpc>
                <a:spcPct val="8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Why it is important to communicate about THB?</a:t>
            </a:r>
            <a:endParaRPr b="0" i="0" sz="2970" u="none" cap="none" strike="noStrike">
              <a:solidFill>
                <a:srgbClr val="7A9798"/>
              </a:solidFill>
              <a:latin typeface="Georgia"/>
              <a:ea typeface="Georgia"/>
              <a:cs typeface="Georgia"/>
              <a:sym typeface="Georgia"/>
            </a:endParaRPr>
          </a:p>
        </p:txBody>
      </p:sp>
      <p:sp>
        <p:nvSpPr>
          <p:cNvPr id="306" name="Shape 306"/>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An enhanced level of awareness of front- and back-of-the-house THB risks amongst all employees</a:t>
            </a:r>
            <a:endParaRPr b="0" i="0" sz="2700" u="none" cap="none" strike="noStrike">
              <a:solidFill>
                <a:schemeClr val="dk1"/>
              </a:solidFill>
              <a:latin typeface="Georgia"/>
              <a:ea typeface="Georgia"/>
              <a:cs typeface="Georgia"/>
              <a:sym typeface="Georgia"/>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Sensitivity to these risks across the organisation with effective monitoring and reporting of possible signals (red flags)</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The ability of operational management to invoke the relevant incident management procedures, when appropriate</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ph type="title"/>
          </p:nvPr>
        </p:nvSpPr>
        <p:spPr>
          <a:xfrm>
            <a:off x="301752" y="116632"/>
            <a:ext cx="8534400" cy="100811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The general approach to anti-THB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in a hotel</a:t>
            </a:r>
            <a:endParaRPr b="0" i="0" sz="2970" u="none" cap="none" strike="noStrike">
              <a:solidFill>
                <a:srgbClr val="7A9798"/>
              </a:solidFill>
              <a:latin typeface="Georgia"/>
              <a:ea typeface="Georgia"/>
              <a:cs typeface="Georgia"/>
              <a:sym typeface="Georgia"/>
            </a:endParaRPr>
          </a:p>
        </p:txBody>
      </p:sp>
      <p:sp>
        <p:nvSpPr>
          <p:cNvPr id="312" name="Shape 312"/>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80000"/>
              </a:lnSpc>
              <a:spcBef>
                <a:spcPts val="0"/>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Provide good quality, standard training on THB risks, awareness and reporting for all staff</a:t>
            </a:r>
            <a:endParaRPr/>
          </a:p>
          <a:p>
            <a:pPr indent="-274320" lvl="0" marL="27432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Provide additional, more detailed  anti-THB policies and standards training for staff in higher-risk functions (e.g., recruitment, procurement, etc.) and locations (e.g., those identified as in close proximity to those routes used by traffickers)</a:t>
            </a:r>
            <a:endParaRPr/>
          </a:p>
          <a:p>
            <a:pPr indent="-274320" lvl="0" marL="27432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Ensure that staff responsible for training others have sufficient training themselves</a:t>
            </a:r>
            <a:endParaRPr/>
          </a:p>
          <a:p>
            <a:pPr indent="-274320" lvl="0" marL="27432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Ensure that training offers practical examples of THB risk and covers relevant policies and standards</a:t>
            </a:r>
            <a:endParaRPr b="0" i="0" sz="1890" u="none" cap="none" strike="noStrike">
              <a:solidFill>
                <a:schemeClr val="dk1"/>
              </a:solidFill>
              <a:latin typeface="Georgia"/>
              <a:ea typeface="Georgia"/>
              <a:cs typeface="Georgia"/>
              <a:sym typeface="Georgia"/>
            </a:endParaRPr>
          </a:p>
          <a:p>
            <a:pPr indent="-274320" lvl="0" marL="27432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Test staff awareness of THB and understanding of relevant policies and use the results to assess individual training needs and the overall quality of the training</a:t>
            </a:r>
            <a:endParaRPr/>
          </a:p>
          <a:p>
            <a:pPr indent="-274320" lvl="0" marL="27432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Maintain staff records setting out what training was completed and when</a:t>
            </a:r>
            <a:endParaRPr b="0" i="0" sz="1890" u="none" cap="none" strike="noStrike">
              <a:solidFill>
                <a:schemeClr val="dk1"/>
              </a:solidFill>
              <a:latin typeface="Georgia"/>
              <a:ea typeface="Georgia"/>
              <a:cs typeface="Georgia"/>
              <a:sym typeface="Georgia"/>
            </a:endParaRPr>
          </a:p>
          <a:p>
            <a:pPr indent="-274320" lvl="0" marL="27432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Provide refresher training (it should not be viewed as a ‘one-off’ event) and ensure that all training material is kept up-to-date with legislative changes, internal or external case law and sectoral or general best practice</a:t>
            </a:r>
            <a:endParaRPr/>
          </a:p>
          <a:p>
            <a:pPr indent="-172307" lvl="0" marL="274320" marR="0" rtl="0" algn="l">
              <a:lnSpc>
                <a:spcPct val="80000"/>
              </a:lnSpc>
              <a:spcBef>
                <a:spcPts val="378"/>
              </a:spcBef>
              <a:spcAft>
                <a:spcPts val="0"/>
              </a:spcAft>
              <a:buClr>
                <a:schemeClr val="accent1"/>
              </a:buClr>
              <a:buSzPts val="1607"/>
              <a:buFont typeface="Noto Sans Symbols"/>
              <a:buNone/>
            </a:pPr>
            <a:r>
              <a:t/>
            </a:r>
            <a:endParaRPr b="0" i="0" sz="1890" u="none" cap="none" strike="noStrike">
              <a:solidFill>
                <a:schemeClr val="dk1"/>
              </a:solidFill>
              <a:latin typeface="Georgia"/>
              <a:ea typeface="Georgia"/>
              <a:cs typeface="Georgia"/>
              <a:sym typeface="Georgia"/>
            </a:endParaRPr>
          </a:p>
          <a:p>
            <a:pPr indent="-172307" lvl="0" marL="274320" marR="0" rtl="0" algn="l">
              <a:lnSpc>
                <a:spcPct val="80000"/>
              </a:lnSpc>
              <a:spcBef>
                <a:spcPts val="378"/>
              </a:spcBef>
              <a:spcAft>
                <a:spcPts val="0"/>
              </a:spcAft>
              <a:buClr>
                <a:schemeClr val="accent1"/>
              </a:buClr>
              <a:buSzPts val="1607"/>
              <a:buFont typeface="Noto Sans Symbols"/>
              <a:buNone/>
            </a:pPr>
            <a:r>
              <a:t/>
            </a:r>
            <a:endParaRPr b="0" i="0" sz="1890" u="none" cap="none" strike="noStrike">
              <a:solidFill>
                <a:schemeClr val="dk1"/>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Develop partnerships!</a:t>
            </a:r>
            <a:endParaRPr b="0" i="0" sz="2970" u="none" cap="none" strike="noStrike">
              <a:solidFill>
                <a:srgbClr val="7A9798"/>
              </a:solidFill>
              <a:latin typeface="Georgia"/>
              <a:ea typeface="Georgia"/>
              <a:cs typeface="Georgia"/>
              <a:sym typeface="Georgia"/>
            </a:endParaRPr>
          </a:p>
        </p:txBody>
      </p:sp>
      <p:sp>
        <p:nvSpPr>
          <p:cNvPr id="318" name="Shape 318"/>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Increasingly stakeholders put pressure on corporate boards to move beyond mere policy statements and develop partnerships and networks with other businesses and organisations in order to combat THB at a global, regional and local level</a:t>
            </a:r>
            <a:endParaRPr b="0" i="0" sz="2700" u="none" cap="none" strike="noStrike">
              <a:solidFill>
                <a:schemeClr val="dk1"/>
              </a:solidFill>
              <a:latin typeface="Georgia"/>
              <a:ea typeface="Georgia"/>
              <a:cs typeface="Georgia"/>
              <a:sym typeface="Georgia"/>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Case: Oxford Hotel Watch, ‘Say Something if you See Something’</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Shape 323"/>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How to act with victim if you face victim?</a:t>
            </a:r>
            <a:endParaRPr/>
          </a:p>
        </p:txBody>
      </p:sp>
      <p:sp>
        <p:nvSpPr>
          <p:cNvPr id="324" name="Shape 324"/>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80000"/>
              </a:lnSpc>
              <a:spcBef>
                <a:spcPts val="0"/>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Advice and guidance to help to develop appropriate organisational policies </a:t>
            </a:r>
            <a:endParaRPr/>
          </a:p>
          <a:p>
            <a:pPr indent="-274320" lvl="0" marL="274320" marR="0" rtl="0" algn="l">
              <a:lnSpc>
                <a:spcPct val="80000"/>
              </a:lnSpc>
              <a:spcBef>
                <a:spcPts val="418"/>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Staff training and updates on anti-trafficking legislation, prevention and awareness campaigns </a:t>
            </a:r>
            <a:endParaRPr/>
          </a:p>
          <a:p>
            <a:pPr indent="-274320" lvl="0" marL="274320" marR="0" rtl="0" algn="l">
              <a:lnSpc>
                <a:spcPct val="80000"/>
              </a:lnSpc>
              <a:spcBef>
                <a:spcPts val="418"/>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Support and guidance when a trafficking incident occurs</a:t>
            </a:r>
            <a:endParaRPr/>
          </a:p>
          <a:p>
            <a:pPr indent="0" lvl="0" marL="0" marR="0" rtl="0" algn="l">
              <a:lnSpc>
                <a:spcPct val="80000"/>
              </a:lnSpc>
              <a:spcBef>
                <a:spcPts val="418"/>
              </a:spcBef>
              <a:spcAft>
                <a:spcPts val="0"/>
              </a:spcAft>
              <a:buClr>
                <a:schemeClr val="accent1"/>
              </a:buClr>
              <a:buFont typeface="Noto Sans Symbols"/>
              <a:buNone/>
            </a:pPr>
            <a:r>
              <a:t/>
            </a:r>
            <a:endParaRPr b="0" i="0" sz="2092" u="none" cap="none" strike="noStrike">
              <a:solidFill>
                <a:schemeClr val="dk1"/>
              </a:solidFill>
              <a:latin typeface="Georgia"/>
              <a:ea typeface="Georgia"/>
              <a:cs typeface="Georgia"/>
              <a:sym typeface="Georgia"/>
            </a:endParaRPr>
          </a:p>
          <a:p>
            <a:pPr indent="0" lvl="0" marL="0" marR="0" rtl="0" algn="l">
              <a:lnSpc>
                <a:spcPct val="80000"/>
              </a:lnSpc>
              <a:spcBef>
                <a:spcPts val="418"/>
              </a:spcBef>
              <a:spcAft>
                <a:spcPts val="0"/>
              </a:spcAft>
              <a:buClr>
                <a:schemeClr val="accent1"/>
              </a:buClr>
              <a:buFont typeface="Noto Sans Symbols"/>
              <a:buNone/>
            </a:pPr>
            <a:r>
              <a:rPr b="1" i="0" lang="en-GB" sz="2092" u="none" cap="none" strike="noStrike">
                <a:solidFill>
                  <a:schemeClr val="dk1"/>
                </a:solidFill>
                <a:latin typeface="Georgia"/>
                <a:ea typeface="Georgia"/>
                <a:cs typeface="Georgia"/>
                <a:sym typeface="Georgia"/>
              </a:rPr>
              <a:t>If your staff faces victim case:</a:t>
            </a:r>
            <a:endParaRPr/>
          </a:p>
          <a:p>
            <a:pPr indent="-274320" lvl="0" marL="274320" marR="0" rtl="0" algn="l">
              <a:lnSpc>
                <a:spcPct val="80000"/>
              </a:lnSpc>
              <a:spcBef>
                <a:spcPts val="418"/>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Emotional and psychological support for victims, which can make a tremendous difference</a:t>
            </a:r>
            <a:endParaRPr/>
          </a:p>
          <a:p>
            <a:pPr indent="-274320" lvl="0" marL="274320" marR="0" rtl="0" algn="l">
              <a:lnSpc>
                <a:spcPct val="80000"/>
              </a:lnSpc>
              <a:spcBef>
                <a:spcPts val="418"/>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Interpreters to help victims overcome language barriers</a:t>
            </a:r>
            <a:endParaRPr/>
          </a:p>
          <a:p>
            <a:pPr indent="-274320" lvl="0" marL="274320" marR="0" rtl="0" algn="l">
              <a:lnSpc>
                <a:spcPct val="80000"/>
              </a:lnSpc>
              <a:spcBef>
                <a:spcPts val="418"/>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Access to food and clothing for victims</a:t>
            </a:r>
            <a:endParaRPr/>
          </a:p>
          <a:p>
            <a:pPr indent="-274320" lvl="0" marL="274320" marR="0" rtl="0" algn="l">
              <a:lnSpc>
                <a:spcPct val="80000"/>
              </a:lnSpc>
              <a:spcBef>
                <a:spcPts val="418"/>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Advice for victims on rebuilding their lives; e.g. on immigration laws,  accommodation, personal finance, access to healthcare, language lessons and employment </a:t>
            </a:r>
            <a:endParaRPr/>
          </a:p>
          <a:p>
            <a:pPr indent="-274320" lvl="0" marL="274320" marR="0" rtl="0" algn="l">
              <a:lnSpc>
                <a:spcPct val="80000"/>
              </a:lnSpc>
              <a:spcBef>
                <a:spcPts val="418"/>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See and contact: NGO’s in operation!</a:t>
            </a:r>
            <a:endParaRPr/>
          </a:p>
          <a:p>
            <a:pPr indent="-161404" lvl="0" marL="274320" marR="0" rtl="0" algn="l">
              <a:lnSpc>
                <a:spcPct val="80000"/>
              </a:lnSpc>
              <a:spcBef>
                <a:spcPts val="418"/>
              </a:spcBef>
              <a:spcAft>
                <a:spcPts val="0"/>
              </a:spcAft>
              <a:buClr>
                <a:schemeClr val="accent1"/>
              </a:buClr>
              <a:buSzPts val="1778"/>
              <a:buFont typeface="Noto Sans Symbols"/>
              <a:buNone/>
            </a:pPr>
            <a:r>
              <a:t/>
            </a:r>
            <a:endParaRPr b="0" i="0" sz="2092" u="none" cap="none" strike="noStrike">
              <a:solidFill>
                <a:schemeClr val="dk1"/>
              </a:solidFill>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Annex: legislative framework</a:t>
            </a:r>
            <a:endParaRPr b="0" i="0" sz="1600" u="none" cap="none" strike="noStrike">
              <a:solidFill>
                <a:srgbClr val="7A9798"/>
              </a:solidFill>
              <a:latin typeface="Georgia"/>
              <a:ea typeface="Georgia"/>
              <a:cs typeface="Georgia"/>
              <a:sym typeface="Georgia"/>
            </a:endParaRPr>
          </a:p>
        </p:txBody>
      </p:sp>
      <p:sp>
        <p:nvSpPr>
          <p:cNvPr id="330" name="Shape 330"/>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80000"/>
              </a:lnSpc>
              <a:spcBef>
                <a:spcPts val="0"/>
              </a:spcBef>
              <a:spcAft>
                <a:spcPts val="0"/>
              </a:spcAft>
              <a:buClr>
                <a:schemeClr val="accent1"/>
              </a:buClr>
              <a:buSzPts val="1170"/>
              <a:buFont typeface="Noto Sans Symbols"/>
              <a:buChar char="●"/>
            </a:pPr>
            <a:r>
              <a:rPr b="0" i="0" lang="en-GB" sz="1377" u="none" cap="none" strike="noStrike">
                <a:solidFill>
                  <a:schemeClr val="dk1"/>
                </a:solidFill>
                <a:latin typeface="Georgia"/>
                <a:ea typeface="Georgia"/>
                <a:cs typeface="Georgia"/>
                <a:sym typeface="Georgia"/>
              </a:rPr>
              <a:t>The human trafficking legislative framework in Europe is characterised by a variety of provisions, which encompass International Conventions (such as the 2000 UN Convention against Transnational Organized Crime, and 1930 ILO’s Convention No 29 concerning Forced or Compulsory Labour) and two overlapping regional instruments (the 2005 Council of Europe Anti-Trafficking Convention (CAT) and Directive 2011/36/EU)</a:t>
            </a:r>
            <a:endParaRPr b="0" i="0" sz="1377" u="none" cap="none" strike="noStrike">
              <a:solidFill>
                <a:schemeClr val="dk1"/>
              </a:solidFill>
              <a:latin typeface="Georgia"/>
              <a:ea typeface="Georgia"/>
              <a:cs typeface="Georgia"/>
              <a:sym typeface="Georgia"/>
            </a:endParaRPr>
          </a:p>
          <a:p>
            <a:pPr indent="-274320" lvl="0" marL="274320" marR="0" rtl="0" algn="l">
              <a:lnSpc>
                <a:spcPct val="80000"/>
              </a:lnSpc>
              <a:spcBef>
                <a:spcPts val="275"/>
              </a:spcBef>
              <a:spcAft>
                <a:spcPts val="0"/>
              </a:spcAft>
              <a:buClr>
                <a:schemeClr val="accent1"/>
              </a:buClr>
              <a:buSzPts val="1170"/>
              <a:buFont typeface="Noto Sans Symbols"/>
              <a:buChar char="●"/>
            </a:pPr>
            <a:r>
              <a:rPr b="0" i="0" lang="en-GB" sz="1377" u="none" cap="none" strike="noStrike">
                <a:solidFill>
                  <a:schemeClr val="dk1"/>
                </a:solidFill>
                <a:latin typeface="Georgia"/>
                <a:ea typeface="Georgia"/>
                <a:cs typeface="Georgia"/>
                <a:sym typeface="Georgia"/>
              </a:rPr>
              <a:t>The Council of Europe Anti-Trafficking Convention (CAT), adopted in 2005, serves the purpose of combating and preventing THB imposing a number of obligations on the Council of Europe’s contracting parties</a:t>
            </a:r>
            <a:endParaRPr b="0" i="0" sz="1377" u="none" cap="none" strike="noStrike">
              <a:solidFill>
                <a:schemeClr val="dk1"/>
              </a:solidFill>
              <a:latin typeface="Georgia"/>
              <a:ea typeface="Georgia"/>
              <a:cs typeface="Georgia"/>
              <a:sym typeface="Georgia"/>
            </a:endParaRPr>
          </a:p>
          <a:p>
            <a:pPr indent="-274320" lvl="0" marL="274320" marR="0" rtl="0" algn="l">
              <a:lnSpc>
                <a:spcPct val="80000"/>
              </a:lnSpc>
              <a:spcBef>
                <a:spcPts val="275"/>
              </a:spcBef>
              <a:spcAft>
                <a:spcPts val="0"/>
              </a:spcAft>
              <a:buClr>
                <a:schemeClr val="accent1"/>
              </a:buClr>
              <a:buSzPts val="1170"/>
              <a:buFont typeface="Noto Sans Symbols"/>
              <a:buChar char="●"/>
            </a:pPr>
            <a:r>
              <a:rPr b="0" i="0" lang="en-GB" sz="1377" u="none" cap="none" strike="noStrike">
                <a:solidFill>
                  <a:schemeClr val="dk1"/>
                </a:solidFill>
                <a:latin typeface="Georgia"/>
                <a:ea typeface="Georgia"/>
                <a:cs typeface="Georgia"/>
                <a:sym typeface="Georgia"/>
              </a:rPr>
              <a:t>The Directive 2011/36/EU introduced in 2011 serves the purpose not only to combat trafficking crimes but also to provide suitable support for victims. It sets out that human trafficking is a criminal offence. Also inciting, aiding, abetting and attempts to commit human trafficking are considered as wrongdoings and are punishable (Article 3 Directive 2011/36). This legal instrument imposes an obligation on the EU Member States to set up criminal procedures to investigate offences and to prosecute offenders</a:t>
            </a:r>
            <a:endParaRPr b="0" i="0" sz="1377" u="none" cap="none" strike="noStrike">
              <a:solidFill>
                <a:schemeClr val="dk1"/>
              </a:solidFill>
              <a:latin typeface="Georgia"/>
              <a:ea typeface="Georgia"/>
              <a:cs typeface="Georgia"/>
              <a:sym typeface="Georgia"/>
            </a:endParaRPr>
          </a:p>
          <a:p>
            <a:pPr indent="-274320" lvl="0" marL="274320" marR="0" rtl="0" algn="l">
              <a:lnSpc>
                <a:spcPct val="80000"/>
              </a:lnSpc>
              <a:spcBef>
                <a:spcPts val="275"/>
              </a:spcBef>
              <a:spcAft>
                <a:spcPts val="0"/>
              </a:spcAft>
              <a:buClr>
                <a:schemeClr val="accent1"/>
              </a:buClr>
              <a:buSzPts val="1170"/>
              <a:buFont typeface="Noto Sans Symbols"/>
              <a:buChar char="●"/>
            </a:pPr>
            <a:r>
              <a:rPr b="0" i="0" lang="en-GB" sz="1377" u="none" cap="none" strike="noStrike">
                <a:solidFill>
                  <a:schemeClr val="dk1"/>
                </a:solidFill>
                <a:latin typeface="Georgia"/>
                <a:ea typeface="Georgia"/>
                <a:cs typeface="Georgia"/>
                <a:sym typeface="Georgia"/>
              </a:rPr>
              <a:t>The provisions of the European Directive have been incorporated into national legislation. If Member States do not comply with the Directive the Commission is competent to enforce European law bringing non-compliant Member States before the Court of Justice of the EU (CJEU). The Court has the power to condemn infringing States, fining them for non-compliance. Such a mechanism is essential to ensure compliance and effectiveness of EU law across all Member States</a:t>
            </a:r>
            <a:endParaRPr b="0" i="0" sz="1377" u="none" cap="none" strike="noStrike">
              <a:solidFill>
                <a:schemeClr val="dk1"/>
              </a:solidFill>
              <a:latin typeface="Georgia"/>
              <a:ea typeface="Georgia"/>
              <a:cs typeface="Georgia"/>
              <a:sym typeface="Georgia"/>
            </a:endParaRPr>
          </a:p>
          <a:p>
            <a:pPr indent="-274320" lvl="0" marL="274320" marR="0" rtl="0" algn="l">
              <a:lnSpc>
                <a:spcPct val="80000"/>
              </a:lnSpc>
              <a:spcBef>
                <a:spcPts val="275"/>
              </a:spcBef>
              <a:spcAft>
                <a:spcPts val="0"/>
              </a:spcAft>
              <a:buClr>
                <a:schemeClr val="accent1"/>
              </a:buClr>
              <a:buSzPts val="1170"/>
              <a:buFont typeface="Noto Sans Symbols"/>
              <a:buChar char="●"/>
            </a:pPr>
            <a:r>
              <a:rPr b="0" i="0" lang="en-GB" sz="1377" u="none" cap="none" strike="noStrike">
                <a:solidFill>
                  <a:schemeClr val="dk1"/>
                </a:solidFill>
                <a:latin typeface="Georgia"/>
                <a:ea typeface="Georgia"/>
                <a:cs typeface="Georgia"/>
                <a:sym typeface="Georgia"/>
              </a:rPr>
              <a:t>There is a separate legal definition about smuggling of migrants. Article 3 (a) of the Smuggling of Migrants Protocol provides that the term smuggling of migrants means “the procurement, in order to obtain, directly or indirectly, a financial or other material benefit, of the illegal entry of a person into a State Party of which the person is not a national or a permanent resident”</a:t>
            </a:r>
            <a:endParaRPr b="0" i="0" sz="1377" u="none" cap="none" strike="noStrike">
              <a:solidFill>
                <a:schemeClr val="dk1"/>
              </a:solidFill>
              <a:latin typeface="Georgia"/>
              <a:ea typeface="Georgia"/>
              <a:cs typeface="Georgia"/>
              <a:sym typeface="Georgia"/>
            </a:endParaRPr>
          </a:p>
          <a:p>
            <a:pPr indent="0" lvl="0" marL="0" marR="0" rtl="0" algn="r">
              <a:lnSpc>
                <a:spcPct val="80000"/>
              </a:lnSpc>
              <a:spcBef>
                <a:spcPts val="275"/>
              </a:spcBef>
              <a:spcAft>
                <a:spcPts val="0"/>
              </a:spcAft>
              <a:buClr>
                <a:schemeClr val="accent1"/>
              </a:buClr>
              <a:buFont typeface="Noto Sans Symbols"/>
              <a:buNone/>
            </a:pPr>
            <a:r>
              <a:rPr b="0" i="0" lang="en-GB" sz="1377" u="none" cap="none" strike="noStrike">
                <a:solidFill>
                  <a:schemeClr val="dk1"/>
                </a:solidFill>
                <a:latin typeface="Georgia"/>
                <a:ea typeface="Georgia"/>
                <a:cs typeface="Georgia"/>
                <a:sym typeface="Georgia"/>
              </a:rPr>
              <a:t>Continued…</a:t>
            </a:r>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Annex: legislative framework</a:t>
            </a:r>
            <a:endParaRPr b="0" i="0" sz="1600" u="none" cap="none" strike="noStrike">
              <a:solidFill>
                <a:srgbClr val="7A9798"/>
              </a:solidFill>
              <a:latin typeface="Georgia"/>
              <a:ea typeface="Georgia"/>
              <a:cs typeface="Georgia"/>
              <a:sym typeface="Georgia"/>
            </a:endParaRPr>
          </a:p>
        </p:txBody>
      </p:sp>
      <p:sp>
        <p:nvSpPr>
          <p:cNvPr id="336" name="Shape 336"/>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80000"/>
              </a:lnSpc>
              <a:spcBef>
                <a:spcPts val="0"/>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United Nations Convention against Transnational Organized Crime which includes a Protocol to Prevent, Suppress and Punish Trafficking in Persons, Especially Women and Children and a Protocol against the Smuggling of Migrants by Land, Sea and Air. [Available at: </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https://www.unodc.org/documents/middleeastandnorthafrica/organised-crime/UNITED_NATIONS_CONVENTION_AGAINST_TRANSNATIONAL_ORGANIZED_CRIME_AND_THE_PROTOCOLS_THERETO.pdf accessed on 20th January 2016].</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International Labour Organization (ILO)’s Convention No 29 1930 concerning Forced or Compulsory Labour available at http://www.ilo.org/dyn/normlex/en/f?p=NORMLEXPUB:12100:0::NO::P12100_ILO_CODE:C029</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European Commission, 31st Annual Report on Monitoring the Application of EU Law (2013) Brussels, 1.10.2014  COM(2014) 612 final, [Available at http://ec.europa.eu/atwork/applying-eu-law/docs/annual_report_31/com_2014_612_en.pdf accessed on 26 July  2015].</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Smuggling is covered by the 2000 Protocol against the Smuggling of Migrants by Land, Sea and Air Supplementing The United Nations Convention Against Transnational Organized Crime (entered into force on 28 January 2004). [Available at http://www.unodc.org/documents/southeastasiaandpacific/2011/04/som-indonesia/convention_smug_eng.pdf accessed on 26 July 2015].</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Ibid at Article 3 (a)</a:t>
            </a:r>
            <a:endParaRPr/>
          </a:p>
          <a:p>
            <a:pPr indent="0" lvl="0" marL="0" marR="0" rtl="0" algn="l">
              <a:lnSpc>
                <a:spcPct val="80000"/>
              </a:lnSpc>
              <a:spcBef>
                <a:spcPts val="297"/>
              </a:spcBef>
              <a:spcAft>
                <a:spcPts val="0"/>
              </a:spcAft>
              <a:buClr>
                <a:schemeClr val="accent1"/>
              </a:buClr>
              <a:buFont typeface="Noto Sans Symbols"/>
              <a:buNone/>
            </a:pPr>
            <a:r>
              <a:t/>
            </a:r>
            <a:endParaRPr b="0" i="0" sz="1485" u="none" cap="none" strike="noStrike">
              <a:solidFill>
                <a:schemeClr val="dk1"/>
              </a:solidFill>
              <a:latin typeface="Georgia"/>
              <a:ea typeface="Georgia"/>
              <a:cs typeface="Georgia"/>
              <a:sym typeface="Georgia"/>
            </a:endParaRPr>
          </a:p>
          <a:p>
            <a:pPr indent="-194167" lvl="0" marL="274320" marR="0" rtl="0" algn="l">
              <a:lnSpc>
                <a:spcPct val="80000"/>
              </a:lnSpc>
              <a:spcBef>
                <a:spcPts val="297"/>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a:p>
            <a:pPr indent="-194167" lvl="0" marL="274320" marR="0" rtl="0" algn="l">
              <a:lnSpc>
                <a:spcPct val="80000"/>
              </a:lnSpc>
              <a:spcBef>
                <a:spcPts val="297"/>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Annex: Useful links</a:t>
            </a:r>
            <a:endParaRPr b="0" i="0" sz="3300" u="none" cap="none" strike="noStrike">
              <a:solidFill>
                <a:srgbClr val="7A9798"/>
              </a:solidFill>
              <a:latin typeface="Georgia"/>
              <a:ea typeface="Georgia"/>
              <a:cs typeface="Georgia"/>
              <a:sym typeface="Georgia"/>
            </a:endParaRPr>
          </a:p>
        </p:txBody>
      </p:sp>
      <p:sp>
        <p:nvSpPr>
          <p:cNvPr id="342" name="Shape 342"/>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80000"/>
              </a:lnSpc>
              <a:spcBef>
                <a:spcPts val="0"/>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http://www.osce.org/secretariat/trafficking</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http://www.brookes.ac.uk/microsites/combat-human-trafficking/</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www.thecode.org </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https://www.change.org/p/stop-wyndham-hotel-staff-from-supporting-child-sex-trafficking-in-wyndham-hotels</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http://www.hotelnewsnow.com/Articles/11778/Hotels-are-hub-of-human-trafficking-prevention</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 www.gbcat.org </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http://tourismpartnership.org/wp-content/themes/itp-child/assets/files/ITP-Human-Trafficking-Position-Statement.pdf </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https://www.youtube.com/watch?v=Z_OFnglL-dI</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https://endslaveryandtrafficking.org/</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http://www.gbcat.org/</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http://tourismpartnership.org/human-trafficking/ </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http://www.banburyguardian.co.uk/news/local-news/bullfinch-senior-police-officer-talks-about-tackling-cse-in-cherwell-1-6611095</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http://www.redcross.eu/en/What-we-do/Asylum-Migration/Red-Cross-Networks-on-migration/European-Anti-Trafficking-Network/</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http://www.antislavery.org/english/?pr=</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http://www.ecpat.org.uk/</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http://www.payoke.be</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http://www.youthcareerinitiative.org/chung-vietnam-2014-15/ </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http://www.freetogrow.com/programmes</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http://www.globalfundforchildren.org/a-tale-of-a-survivor-of-commercial-sex-trafficking/ </a:t>
            </a:r>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COMBAT THB: The Framework </a:t>
            </a:r>
            <a:endParaRPr/>
          </a:p>
        </p:txBody>
      </p:sp>
      <p:sp>
        <p:nvSpPr>
          <p:cNvPr id="179" name="Shape 179"/>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90000"/>
              </a:lnSpc>
              <a:spcBef>
                <a:spcPts val="0"/>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Trafficking in human beings (THB) is a serious and dramatic phenomenon. Although a solid legal and policy framework has been established, THB is assuming worrying dimensions to the point of being considered as the “slavery of our times”</a:t>
            </a:r>
            <a:endParaRPr b="0" i="0" sz="2295" u="none" cap="none" strike="noStrike">
              <a:solidFill>
                <a:schemeClr val="dk1"/>
              </a:solidFill>
              <a:latin typeface="Georgia"/>
              <a:ea typeface="Georgia"/>
              <a:cs typeface="Georgia"/>
              <a:sym typeface="Georgia"/>
            </a:endParaRPr>
          </a:p>
          <a:p>
            <a:pPr indent="-150447" lvl="0" marL="274320" marR="0" rtl="0" algn="l">
              <a:lnSpc>
                <a:spcPct val="9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a:p>
            <a:pPr indent="-274320" lvl="0" marL="274320" marR="0" rtl="0" algn="l">
              <a:lnSpc>
                <a:spcPct val="9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Recent statistics by the International Labour Organization (2012) show that the global social problem of THB is rising in Western Europe. A significant proportion of trafficking is undertaken through travel and tourism businesses which, by their nature, facilitate the movement and accommodation of traffickers and their victims. There is also evidence that tourism businesses are used for sexual and labour exploitation of trafficking victims</a:t>
            </a:r>
            <a:endParaRPr b="0" i="0" sz="2295" u="none" cap="none" strike="noStrike">
              <a:solidFill>
                <a:schemeClr val="dk1"/>
              </a:solidFill>
              <a:latin typeface="Georgia"/>
              <a:ea typeface="Georgia"/>
              <a:cs typeface="Georgia"/>
              <a:sym typeface="Georgia"/>
            </a:endParaRPr>
          </a:p>
          <a:p>
            <a:pPr indent="-150447" lvl="0" marL="274320" marR="0" rtl="0" algn="l">
              <a:lnSpc>
                <a:spcPct val="9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Thank You !</a:t>
            </a:r>
            <a:endParaRPr/>
          </a:p>
        </p:txBody>
      </p:sp>
      <p:sp>
        <p:nvSpPr>
          <p:cNvPr id="348" name="Shape 348"/>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3594100" marR="0" rtl="0" algn="l">
              <a:spcBef>
                <a:spcPts val="0"/>
              </a:spcBef>
              <a:spcAft>
                <a:spcPts val="0"/>
              </a:spcAft>
              <a:buClr>
                <a:schemeClr val="accent1"/>
              </a:buClr>
              <a:buFont typeface="Noto Sans Symbols"/>
              <a:buNone/>
            </a:pPr>
            <a:r>
              <a:rPr b="0" i="0" lang="en-GB" sz="1600" u="none" cap="none" strike="noStrike">
                <a:solidFill>
                  <a:schemeClr val="dk1"/>
                </a:solidFill>
                <a:latin typeface="Georgia"/>
                <a:ea typeface="Georgia"/>
                <a:cs typeface="Georgia"/>
                <a:sym typeface="Georgia"/>
              </a:rPr>
              <a:t>© 2016 of Oxford Brookes University, University of West London, Lapland University of Applied Science, Ratiu Foundation for Democracy.  All rights reserved. Licenced to the European Union under condition.  </a:t>
            </a:r>
            <a:endParaRPr/>
          </a:p>
          <a:p>
            <a:pPr indent="0" lvl="0" marL="3594100" marR="0" rtl="0" algn="l">
              <a:spcBef>
                <a:spcPts val="320"/>
              </a:spcBef>
              <a:spcAft>
                <a:spcPts val="0"/>
              </a:spcAft>
              <a:buClr>
                <a:schemeClr val="accent1"/>
              </a:buClr>
              <a:buFont typeface="Noto Sans Symbols"/>
              <a:buNone/>
            </a:pPr>
            <a:r>
              <a:rPr b="0" i="0" lang="en-GB" sz="1600" u="none" cap="none" strike="noStrike">
                <a:solidFill>
                  <a:schemeClr val="dk1"/>
                </a:solidFill>
                <a:latin typeface="Georgia"/>
                <a:ea typeface="Georgia"/>
                <a:cs typeface="Georgia"/>
                <a:sym typeface="Georgia"/>
              </a:rPr>
              <a:t>Not to be cited without written permission of the authors.  </a:t>
            </a:r>
            <a:endParaRPr/>
          </a:p>
          <a:p>
            <a:pPr indent="86359" lvl="0" marL="3594100" marR="0" rtl="0" algn="l">
              <a:spcBef>
                <a:spcPts val="320"/>
              </a:spcBef>
              <a:spcAft>
                <a:spcPts val="0"/>
              </a:spcAft>
              <a:buClr>
                <a:schemeClr val="accent1"/>
              </a:buClr>
              <a:buSzPts val="1360"/>
              <a:buFont typeface="Noto Sans Symbols"/>
              <a:buNone/>
            </a:pPr>
            <a:r>
              <a:t/>
            </a:r>
            <a:endParaRPr b="0" i="0" sz="1600" u="none" cap="none" strike="noStrike">
              <a:solidFill>
                <a:schemeClr val="dk1"/>
              </a:solidFill>
              <a:latin typeface="Georgia"/>
              <a:ea typeface="Georgia"/>
              <a:cs typeface="Georgia"/>
              <a:sym typeface="Georgia"/>
            </a:endParaRPr>
          </a:p>
          <a:p>
            <a:pPr indent="0" lvl="0" marL="3594100" marR="0" rtl="0" algn="l">
              <a:spcBef>
                <a:spcPts val="320"/>
              </a:spcBef>
              <a:spcAft>
                <a:spcPts val="0"/>
              </a:spcAft>
              <a:buClr>
                <a:schemeClr val="accent1"/>
              </a:buClr>
              <a:buFont typeface="Noto Sans Symbols"/>
              <a:buNone/>
            </a:pPr>
            <a:r>
              <a:rPr b="0" i="0" lang="en-GB" sz="1600" u="none" cap="none" strike="noStrike">
                <a:solidFill>
                  <a:schemeClr val="dk1"/>
                </a:solidFill>
                <a:latin typeface="Georgia"/>
                <a:ea typeface="Georgia"/>
                <a:cs typeface="Georgia"/>
                <a:sym typeface="Georgia"/>
              </a:rPr>
              <a:t>Please contact Professor Simonetta Manfredi, Project Coordinator at  smanfredi@brookes.ac.uk </a:t>
            </a:r>
            <a:endParaRPr/>
          </a:p>
          <a:p>
            <a:pPr indent="0" lvl="0" marL="3594100" marR="0" rtl="0" algn="l">
              <a:spcBef>
                <a:spcPts val="320"/>
              </a:spcBef>
              <a:spcAft>
                <a:spcPts val="0"/>
              </a:spcAft>
              <a:buClr>
                <a:schemeClr val="accent1"/>
              </a:buClr>
              <a:buFont typeface="Noto Sans Symbols"/>
              <a:buNone/>
            </a:pPr>
            <a:r>
              <a:t/>
            </a:r>
            <a:endParaRPr b="0" i="0" sz="1600" u="none" cap="none" strike="noStrike">
              <a:solidFill>
                <a:schemeClr val="dk1"/>
              </a:solidFill>
              <a:latin typeface="Georgia"/>
              <a:ea typeface="Georgia"/>
              <a:cs typeface="Georgia"/>
              <a:sym typeface="Georgia"/>
            </a:endParaRPr>
          </a:p>
          <a:p>
            <a:pPr indent="0" lvl="0" marL="3594100" marR="0" rtl="0" algn="l">
              <a:spcBef>
                <a:spcPts val="320"/>
              </a:spcBef>
              <a:spcAft>
                <a:spcPts val="0"/>
              </a:spcAft>
              <a:buClr>
                <a:schemeClr val="accent1"/>
              </a:buClr>
              <a:buFont typeface="Noto Sans Symbols"/>
              <a:buNone/>
            </a:pPr>
            <a:r>
              <a:t/>
            </a:r>
            <a:endParaRPr b="0" i="0" sz="1600" u="none" cap="none" strike="noStrike">
              <a:solidFill>
                <a:schemeClr val="dk1"/>
              </a:solidFill>
              <a:latin typeface="Georgia"/>
              <a:ea typeface="Georgia"/>
              <a:cs typeface="Georgia"/>
              <a:sym typeface="Georgia"/>
            </a:endParaRPr>
          </a:p>
          <a:p>
            <a:pPr indent="0" lvl="0" marL="3594100" marR="0" rtl="0" algn="l">
              <a:spcBef>
                <a:spcPts val="320"/>
              </a:spcBef>
              <a:spcAft>
                <a:spcPts val="0"/>
              </a:spcAft>
              <a:buClr>
                <a:schemeClr val="accent1"/>
              </a:buClr>
              <a:buFont typeface="Noto Sans Symbols"/>
              <a:buNone/>
            </a:pPr>
            <a:r>
              <a:t/>
            </a:r>
            <a:endParaRPr b="0" i="0" sz="1600" u="none" cap="none" strike="noStrike">
              <a:solidFill>
                <a:schemeClr val="dk1"/>
              </a:solidFill>
              <a:latin typeface="Georgia"/>
              <a:ea typeface="Georgia"/>
              <a:cs typeface="Georgia"/>
              <a:sym typeface="Georgia"/>
            </a:endParaRPr>
          </a:p>
          <a:p>
            <a:pPr indent="145732" lvl="0" marL="359410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pic>
        <p:nvPicPr>
          <p:cNvPr id="349" name="Shape 349"/>
          <p:cNvPicPr preferRelativeResize="0"/>
          <p:nvPr/>
        </p:nvPicPr>
        <p:blipFill rotWithShape="1">
          <a:blip r:embed="rId3">
            <a:alphaModFix/>
          </a:blip>
          <a:srcRect b="0" l="0" r="0" t="0"/>
          <a:stretch/>
        </p:blipFill>
        <p:spPr>
          <a:xfrm>
            <a:off x="183037" y="1467955"/>
            <a:ext cx="3725779" cy="2790792"/>
          </a:xfrm>
          <a:prstGeom prst="rect">
            <a:avLst/>
          </a:prstGeom>
          <a:noFill/>
          <a:ln>
            <a:noFill/>
          </a:ln>
        </p:spPr>
      </p:pic>
      <p:pic>
        <p:nvPicPr>
          <p:cNvPr id="350" name="Shape 350"/>
          <p:cNvPicPr preferRelativeResize="0"/>
          <p:nvPr/>
        </p:nvPicPr>
        <p:blipFill rotWithShape="1">
          <a:blip r:embed="rId4">
            <a:alphaModFix/>
          </a:blip>
          <a:srcRect b="0" l="0" r="0" t="0"/>
          <a:stretch/>
        </p:blipFill>
        <p:spPr>
          <a:xfrm>
            <a:off x="166907" y="4869160"/>
            <a:ext cx="7132489" cy="14571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301752" y="228600"/>
            <a:ext cx="8534400" cy="89614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Generic info on human trafficking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applicable to all levels</a:t>
            </a:r>
            <a:endParaRPr b="0" i="0" sz="2970" u="none" cap="none" strike="noStrike">
              <a:solidFill>
                <a:srgbClr val="7A9798"/>
              </a:solidFill>
              <a:latin typeface="Georgia"/>
              <a:ea typeface="Georgia"/>
              <a:cs typeface="Georgia"/>
              <a:sym typeface="Georgia"/>
            </a:endParaRPr>
          </a:p>
        </p:txBody>
      </p:sp>
      <p:sp>
        <p:nvSpPr>
          <p:cNvPr id="185" name="Shape 185"/>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194167" lvl="0" marL="274320" marR="0" rtl="0" algn="l">
              <a:lnSpc>
                <a:spcPct val="80000"/>
              </a:lnSpc>
              <a:spcBef>
                <a:spcPts val="0"/>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As a criminal activity, trafficking in human beings (THB) generates US$ 150 billion in revenue per year. Two thirds of this amount comes from commercial sexual exploitation, while the other third results from forced labour exploitation. With the hospitality industry in the EU employing some 9.5 million workers, spread out across 1.7 million enterprises, traffickers and organised criminals see an opportunity to exploit a sector perceived to be largely defenceless to, sometimes even complicit in, their activities</a:t>
            </a:r>
            <a:endParaRPr b="0" i="0" sz="1485" u="none" cap="none" strike="noStrike">
              <a:solidFill>
                <a:schemeClr val="dk1"/>
              </a:solidFill>
              <a:latin typeface="Georgia"/>
              <a:ea typeface="Georgia"/>
              <a:cs typeface="Georgia"/>
              <a:sym typeface="Georgia"/>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The nature and necessities of THB - the requirement for continuous movement, temporary accommodation, supply of low cost products and services and the privacy and anonymity offered to guests - place hospitality businesses in a high level of exposure to this criminal activity. At the same time they are also in a unique position to identify and combat it</a:t>
            </a:r>
            <a:endParaRPr b="0" i="0" sz="1485" u="none" cap="none" strike="noStrike">
              <a:solidFill>
                <a:schemeClr val="dk1"/>
              </a:solidFill>
              <a:latin typeface="Georgia"/>
              <a:ea typeface="Georgia"/>
              <a:cs typeface="Georgia"/>
              <a:sym typeface="Georgia"/>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The COMBAT training toolkit is designed to be a preventive and practical, step-by-step guide for hotel organisations to proactively fight THB. It seeks to help the prevention of trafficking in human beings in your business, to mitigate your exposure to this criminal activity and, most importantly, enable your organisation to assist the reintegration of trafficking survivors back into society</a:t>
            </a:r>
            <a:endParaRPr b="0" i="0" sz="1485" u="none" cap="none" strike="noStrike">
              <a:solidFill>
                <a:schemeClr val="dk1"/>
              </a:solidFill>
              <a:latin typeface="Georgia"/>
              <a:ea typeface="Georgia"/>
              <a:cs typeface="Georgia"/>
              <a:sym typeface="Georgia"/>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The COMBAT training toolkit is developed for three levels in tourism process (three lines of defence approach) that are operative, management and corporate levels. In this way the toolkit provides comprehensive and coherent approach that covers all main aspects in tackling against human trafficking!</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See: </a:t>
            </a:r>
            <a:r>
              <a:rPr b="0" i="0" lang="en-GB" sz="1485" u="sng" cap="none" strike="noStrike">
                <a:solidFill>
                  <a:schemeClr val="hlink"/>
                </a:solidFill>
                <a:latin typeface="Georgia"/>
                <a:ea typeface="Georgia"/>
                <a:cs typeface="Georgia"/>
                <a:sym typeface="Georgia"/>
                <a:hlinkClick r:id="rId3"/>
              </a:rPr>
              <a:t>http://www.hotrec.eu/about-us/facts-figures.aspx</a:t>
            </a:r>
            <a:r>
              <a:rPr b="0" i="0" lang="en-GB" sz="1485" u="none" cap="none" strike="noStrike">
                <a:solidFill>
                  <a:schemeClr val="dk1"/>
                </a:solidFill>
                <a:latin typeface="Georgia"/>
                <a:ea typeface="Georgia"/>
                <a:cs typeface="Georgia"/>
                <a:sym typeface="Georgia"/>
              </a:rPr>
              <a:t> </a:t>
            </a:r>
            <a:endParaRPr b="0" i="0" sz="1485" u="none" cap="none" strike="noStrike">
              <a:solidFill>
                <a:schemeClr val="dk1"/>
              </a:solidFill>
              <a:latin typeface="Georgia"/>
              <a:ea typeface="Georgia"/>
              <a:cs typeface="Georgia"/>
              <a:sym typeface="Georgia"/>
            </a:endParaRPr>
          </a:p>
          <a:p>
            <a:pPr indent="-194167" lvl="0" marL="274320" marR="0" rtl="0" algn="l">
              <a:lnSpc>
                <a:spcPct val="80000"/>
              </a:lnSpc>
              <a:spcBef>
                <a:spcPts val="297"/>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a:p>
            <a:pPr indent="-194167" lvl="0" marL="274320" marR="0" rtl="0" algn="l">
              <a:lnSpc>
                <a:spcPct val="80000"/>
              </a:lnSpc>
              <a:spcBef>
                <a:spcPts val="297"/>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23528" y="16048"/>
            <a:ext cx="8534400" cy="110750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1979" u="none" cap="none" strike="noStrike">
                <a:solidFill>
                  <a:srgbClr val="7A9798"/>
                </a:solidFill>
                <a:latin typeface="Georgia"/>
                <a:ea typeface="Georgia"/>
                <a:cs typeface="Georgia"/>
                <a:sym typeface="Georgia"/>
              </a:rPr>
              <a:t>Generic info on human trafficking  </a:t>
            </a:r>
            <a:br>
              <a:rPr b="0" i="0" lang="en-GB" sz="2970" u="none" cap="none" strike="noStrike">
                <a:solidFill>
                  <a:srgbClr val="7A9798"/>
                </a:solidFill>
                <a:latin typeface="Georgia"/>
                <a:ea typeface="Georgia"/>
                <a:cs typeface="Georgia"/>
                <a:sym typeface="Georgia"/>
              </a:rPr>
            </a:br>
            <a:r>
              <a:rPr b="0" i="0" lang="en-GB" sz="1440" u="none" cap="none" strike="noStrike">
                <a:solidFill>
                  <a:srgbClr val="7A9798"/>
                </a:solidFill>
                <a:latin typeface="Georgia"/>
                <a:ea typeface="Georgia"/>
                <a:cs typeface="Georgia"/>
                <a:sym typeface="Georgia"/>
              </a:rPr>
              <a:t>applicable to all levels</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WHAT IS HUMAN TRAFFICKING?</a:t>
            </a:r>
            <a:endParaRPr b="0" i="0" sz="2970" u="none" cap="none" strike="noStrike">
              <a:solidFill>
                <a:srgbClr val="7A9798"/>
              </a:solidFill>
              <a:latin typeface="Georgia"/>
              <a:ea typeface="Georgia"/>
              <a:cs typeface="Georgia"/>
              <a:sym typeface="Georgia"/>
            </a:endParaRPr>
          </a:p>
        </p:txBody>
      </p:sp>
      <p:sp>
        <p:nvSpPr>
          <p:cNvPr id="191" name="Shape 191"/>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1" i="0" lang="en-GB" sz="1687" u="none" cap="none" strike="noStrike">
                <a:solidFill>
                  <a:schemeClr val="dk1"/>
                </a:solidFill>
                <a:latin typeface="Georgia"/>
                <a:ea typeface="Georgia"/>
                <a:cs typeface="Georgia"/>
                <a:sym typeface="Georgia"/>
              </a:rPr>
              <a:t>The Directive 2011/36/EU of the European Union defines trafficking of human beings (THB) as:</a:t>
            </a:r>
            <a:endParaRPr/>
          </a:p>
          <a:p>
            <a:pPr indent="-274320" lvl="0" marL="274320" marR="0" rtl="0" algn="l">
              <a:lnSpc>
                <a:spcPct val="80000"/>
              </a:lnSpc>
              <a:spcBef>
                <a:spcPts val="337"/>
              </a:spcBef>
              <a:spcAft>
                <a:spcPts val="0"/>
              </a:spcAft>
              <a:buClr>
                <a:schemeClr val="accent1"/>
              </a:buClr>
              <a:buSzPts val="1434"/>
              <a:buFont typeface="Noto Sans Symbols"/>
              <a:buChar char="●"/>
            </a:pPr>
            <a:r>
              <a:rPr b="0" i="0" lang="en-GB" sz="1687" u="none" cap="none" strike="noStrike">
                <a:solidFill>
                  <a:schemeClr val="dk1"/>
                </a:solidFill>
                <a:latin typeface="Georgia"/>
                <a:ea typeface="Georgia"/>
                <a:cs typeface="Georgia"/>
                <a:sym typeface="Georgia"/>
              </a:rPr>
              <a:t>“The recruitment, transportation, transfer, harbouring or reception of persons, including the exchange or transfer of control over those persons, by means of the threat or use of force or other forms of coercion, of abduction, of fraud, of deception, of the abuse of power or of a position of vulnerability or of the giving or receiving of payments or benefits to achieve the consent of a person having control over another person, for the purpose of exploitation”</a:t>
            </a:r>
            <a:endParaRPr b="0" i="0" sz="1687" u="none" cap="none" strike="noStrike">
              <a:solidFill>
                <a:schemeClr val="dk1"/>
              </a:solidFill>
              <a:latin typeface="Georgia"/>
              <a:ea typeface="Georgia"/>
              <a:cs typeface="Georgia"/>
              <a:sym typeface="Georgia"/>
            </a:endParaRPr>
          </a:p>
          <a:p>
            <a:pPr indent="-274320" lvl="0" marL="274320" marR="0" rtl="0" algn="l">
              <a:lnSpc>
                <a:spcPct val="80000"/>
              </a:lnSpc>
              <a:spcBef>
                <a:spcPts val="337"/>
              </a:spcBef>
              <a:spcAft>
                <a:spcPts val="0"/>
              </a:spcAft>
              <a:buClr>
                <a:schemeClr val="accent1"/>
              </a:buClr>
              <a:buSzPts val="1434"/>
              <a:buFont typeface="Noto Sans Symbols"/>
              <a:buChar char="●"/>
            </a:pPr>
            <a:r>
              <a:rPr b="0" i="0" lang="en-GB" sz="1687" u="none" cap="none" strike="noStrike">
                <a:solidFill>
                  <a:schemeClr val="dk1"/>
                </a:solidFill>
                <a:latin typeface="Georgia"/>
                <a:ea typeface="Georgia"/>
                <a:cs typeface="Georgia"/>
                <a:sym typeface="Georgia"/>
              </a:rPr>
              <a:t>The definition is contained in Article 2 of Directive 2011/36/EU entitled ‘Offences concerning trafficking in human beings’ and actually states that Member States are under an obligation to take the necessary measures to ensure that [the above listed] intentional acts are punishable. This definition here contained coincides with what is provided by Article 4 of the Council of Europe Convention on Action against Human Trafficking 2005</a:t>
            </a:r>
            <a:endParaRPr b="0" i="0" sz="1687" u="none" cap="none" strike="noStrike">
              <a:solidFill>
                <a:schemeClr val="dk1"/>
              </a:solidFill>
              <a:latin typeface="Georgia"/>
              <a:ea typeface="Georgia"/>
              <a:cs typeface="Georgia"/>
              <a:sym typeface="Georgia"/>
            </a:endParaRPr>
          </a:p>
          <a:p>
            <a:pPr indent="-274320" lvl="0" marL="274320" marR="0" rtl="0" algn="l">
              <a:lnSpc>
                <a:spcPct val="80000"/>
              </a:lnSpc>
              <a:spcBef>
                <a:spcPts val="337"/>
              </a:spcBef>
              <a:spcAft>
                <a:spcPts val="0"/>
              </a:spcAft>
              <a:buClr>
                <a:schemeClr val="accent1"/>
              </a:buClr>
              <a:buSzPts val="1434"/>
              <a:buFont typeface="Noto Sans Symbols"/>
              <a:buChar char="●"/>
            </a:pPr>
            <a:r>
              <a:rPr b="0" i="0" lang="en-GB" sz="1687" u="none" cap="none" strike="noStrike">
                <a:solidFill>
                  <a:schemeClr val="dk1"/>
                </a:solidFill>
                <a:latin typeface="Georgia"/>
                <a:ea typeface="Georgia"/>
                <a:cs typeface="Georgia"/>
                <a:sym typeface="Georgia"/>
              </a:rPr>
              <a:t>Note: Human trafficking and human smuggling are not the same phenomenon. They could be two aspects of the same offence or alternative crimes. One of the key differences between human trafficking and smuggling is that the latter always involves the illegal crossing of national borders</a:t>
            </a:r>
            <a:endParaRPr b="0" i="0" sz="1687" u="none" cap="none" strike="noStrike">
              <a:solidFill>
                <a:schemeClr val="dk1"/>
              </a:solidFill>
              <a:latin typeface="Georgia"/>
              <a:ea typeface="Georgia"/>
              <a:cs typeface="Georgia"/>
              <a:sym typeface="Georgia"/>
            </a:endParaRPr>
          </a:p>
          <a:p>
            <a:pPr indent="-183264" lvl="0" marL="274320" marR="0" rtl="0" algn="l">
              <a:lnSpc>
                <a:spcPct val="80000"/>
              </a:lnSpc>
              <a:spcBef>
                <a:spcPts val="337"/>
              </a:spcBef>
              <a:spcAft>
                <a:spcPts val="0"/>
              </a:spcAft>
              <a:buClr>
                <a:schemeClr val="accent1"/>
              </a:buClr>
              <a:buSzPts val="1434"/>
              <a:buFont typeface="Noto Sans Symbols"/>
              <a:buNone/>
            </a:pPr>
            <a:r>
              <a:t/>
            </a:r>
            <a:endParaRPr b="0" i="0" sz="1687" u="none" cap="none" strike="noStrike">
              <a:solidFill>
                <a:schemeClr val="dk1"/>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323528" y="32048"/>
            <a:ext cx="8534400" cy="1112168"/>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1979" u="none" cap="none" strike="noStrike">
                <a:solidFill>
                  <a:srgbClr val="7A9798"/>
                </a:solidFill>
                <a:latin typeface="Georgia"/>
                <a:ea typeface="Georgia"/>
                <a:cs typeface="Georgia"/>
                <a:sym typeface="Georgia"/>
              </a:rPr>
              <a:t>Generic info on human trafficking  </a:t>
            </a:r>
            <a:br>
              <a:rPr b="0" i="0" lang="en-GB" sz="2970" u="none" cap="none" strike="noStrike">
                <a:solidFill>
                  <a:srgbClr val="7A9798"/>
                </a:solidFill>
                <a:latin typeface="Georgia"/>
                <a:ea typeface="Georgia"/>
                <a:cs typeface="Georgia"/>
                <a:sym typeface="Georgia"/>
              </a:rPr>
            </a:br>
            <a:r>
              <a:rPr b="0" i="0" lang="en-GB" sz="1440" u="none" cap="none" strike="noStrike">
                <a:solidFill>
                  <a:srgbClr val="7A9798"/>
                </a:solidFill>
                <a:latin typeface="Georgia"/>
                <a:ea typeface="Georgia"/>
                <a:cs typeface="Georgia"/>
                <a:sym typeface="Georgia"/>
              </a:rPr>
              <a:t>applicable to all levels</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EXTENT OF THE PROBLEM WITHIN EU</a:t>
            </a:r>
            <a:endParaRPr b="0" i="0" sz="2970" u="none" cap="none" strike="noStrike">
              <a:solidFill>
                <a:srgbClr val="7A9798"/>
              </a:solidFill>
              <a:latin typeface="Georgia"/>
              <a:ea typeface="Georgia"/>
              <a:cs typeface="Georgia"/>
              <a:sym typeface="Georgia"/>
            </a:endParaRPr>
          </a:p>
        </p:txBody>
      </p:sp>
      <p:sp>
        <p:nvSpPr>
          <p:cNvPr id="197" name="Shape 197"/>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2295"/>
              <a:buFont typeface="Noto Sans Symbols"/>
              <a:buChar char="●"/>
            </a:pPr>
            <a:r>
              <a:rPr b="1" i="0" lang="en-GB" sz="2700" u="none" cap="none" strike="noStrike">
                <a:solidFill>
                  <a:schemeClr val="dk1"/>
                </a:solidFill>
                <a:latin typeface="Georgia"/>
                <a:ea typeface="Georgia"/>
                <a:cs typeface="Georgia"/>
                <a:sym typeface="Georgia"/>
              </a:rPr>
              <a:t>Determining the extent of (THB) is not easy for a number of reasons. </a:t>
            </a:r>
            <a:endParaRPr/>
          </a:p>
          <a:p>
            <a:pPr indent="-1588" lvl="0" marL="268288" marR="0" rtl="0" algn="l">
              <a:spcBef>
                <a:spcPts val="54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However, the problem is very wide and you may easily face it in your professional career wherever you operate!</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pic>
        <p:nvPicPr>
          <p:cNvPr id="198" name="Shape 198"/>
          <p:cNvPicPr preferRelativeResize="0"/>
          <p:nvPr/>
        </p:nvPicPr>
        <p:blipFill rotWithShape="1">
          <a:blip r:embed="rId3">
            <a:alphaModFix/>
          </a:blip>
          <a:srcRect b="0" l="0" r="0" t="0"/>
          <a:stretch/>
        </p:blipFill>
        <p:spPr>
          <a:xfrm>
            <a:off x="611560" y="4096710"/>
            <a:ext cx="3548063" cy="1377950"/>
          </a:xfrm>
          <a:prstGeom prst="rect">
            <a:avLst/>
          </a:prstGeom>
          <a:noFill/>
          <a:ln>
            <a:noFill/>
          </a:ln>
        </p:spPr>
      </p:pic>
      <p:graphicFrame>
        <p:nvGraphicFramePr>
          <p:cNvPr id="199" name="Shape 199"/>
          <p:cNvGraphicFramePr/>
          <p:nvPr/>
        </p:nvGraphicFramePr>
        <p:xfrm>
          <a:off x="4860032" y="4118049"/>
          <a:ext cx="3000000" cy="3000000"/>
        </p:xfrm>
        <a:graphic>
          <a:graphicData uri="http://schemas.openxmlformats.org/drawingml/2006/table">
            <a:tbl>
              <a:tblPr bandRow="1" firstCol="1" firstRow="1">
                <a:noFill/>
                <a:tableStyleId>{87D88E89-D7D7-42D9-AEAB-551C994081DD}</a:tableStyleId>
              </a:tblPr>
              <a:tblGrid>
                <a:gridCol w="1458600"/>
                <a:gridCol w="2088525"/>
              </a:tblGrid>
              <a:tr h="447575">
                <a:tc>
                  <a:txBody>
                    <a:bodyPr>
                      <a:noAutofit/>
                    </a:bodyPr>
                    <a:lstStyle/>
                    <a:p>
                      <a:pPr indent="0" lvl="0" marL="0" marR="0" rtl="0" algn="ctr">
                        <a:lnSpc>
                          <a:spcPct val="115000"/>
                        </a:lnSpc>
                        <a:spcBef>
                          <a:spcPts val="0"/>
                        </a:spcBef>
                        <a:spcAft>
                          <a:spcPts val="0"/>
                        </a:spcAft>
                        <a:buNone/>
                      </a:pPr>
                      <a:r>
                        <a:rPr lang="en-GB" sz="1200" u="none" cap="none" strike="noStrike"/>
                        <a:t>Number of THB Victims Globally</a:t>
                      </a:r>
                      <a:endParaRPr sz="1100" u="none" cap="none" strike="noStrike">
                        <a:latin typeface="Calibri"/>
                        <a:ea typeface="Calibri"/>
                        <a:cs typeface="Calibri"/>
                        <a:sym typeface="Calibri"/>
                      </a:endParaRPr>
                    </a:p>
                  </a:txBody>
                  <a:tcPr marT="0" marB="0" marR="68575" marL="68575"/>
                </a:tc>
                <a:tc>
                  <a:txBody>
                    <a:bodyPr>
                      <a:noAutofit/>
                    </a:bodyPr>
                    <a:lstStyle/>
                    <a:p>
                      <a:pPr indent="0" lvl="0" marL="0" marR="0" rtl="0" algn="just">
                        <a:lnSpc>
                          <a:spcPct val="115000"/>
                        </a:lnSpc>
                        <a:spcBef>
                          <a:spcPts val="0"/>
                        </a:spcBef>
                        <a:spcAft>
                          <a:spcPts val="0"/>
                        </a:spcAft>
                        <a:buNone/>
                      </a:pPr>
                      <a:r>
                        <a:rPr lang="en-GB" sz="1200" u="none" cap="none" strike="noStrike"/>
                        <a:t>Source</a:t>
                      </a:r>
                      <a:endParaRPr sz="1100" u="none" cap="none" strike="noStrike">
                        <a:latin typeface="Calibri"/>
                        <a:ea typeface="Calibri"/>
                        <a:cs typeface="Calibri"/>
                        <a:sym typeface="Calibri"/>
                      </a:endParaRPr>
                    </a:p>
                  </a:txBody>
                  <a:tcPr marT="0" marB="0" marR="68575" marL="68575"/>
                </a:tc>
              </a:tr>
              <a:tr h="447575">
                <a:tc>
                  <a:txBody>
                    <a:bodyPr>
                      <a:noAutofit/>
                    </a:bodyPr>
                    <a:lstStyle/>
                    <a:p>
                      <a:pPr indent="0" lvl="0" marL="0" marR="0" rtl="0" algn="ctr">
                        <a:lnSpc>
                          <a:spcPct val="115000"/>
                        </a:lnSpc>
                        <a:spcBef>
                          <a:spcPts val="0"/>
                        </a:spcBef>
                        <a:spcAft>
                          <a:spcPts val="0"/>
                        </a:spcAft>
                        <a:buNone/>
                      </a:pPr>
                      <a:r>
                        <a:rPr lang="en-GB" sz="1200" u="none" cap="none" strike="noStrike"/>
                        <a:t>40,177</a:t>
                      </a:r>
                      <a:endParaRPr sz="1100" u="none" cap="none" strike="noStrike">
                        <a:latin typeface="Calibri"/>
                        <a:ea typeface="Calibri"/>
                        <a:cs typeface="Calibri"/>
                        <a:sym typeface="Calibri"/>
                      </a:endParaRPr>
                    </a:p>
                  </a:txBody>
                  <a:tcPr marT="0" marB="0" marR="68575" marL="68575"/>
                </a:tc>
                <a:tc>
                  <a:txBody>
                    <a:bodyPr>
                      <a:noAutofit/>
                    </a:bodyPr>
                    <a:lstStyle/>
                    <a:p>
                      <a:pPr indent="0" lvl="0" marL="0" marR="0" rtl="0" algn="just">
                        <a:lnSpc>
                          <a:spcPct val="115000"/>
                        </a:lnSpc>
                        <a:spcBef>
                          <a:spcPts val="0"/>
                        </a:spcBef>
                        <a:spcAft>
                          <a:spcPts val="0"/>
                        </a:spcAft>
                        <a:buNone/>
                      </a:pPr>
                      <a:r>
                        <a:rPr lang="en-GB" sz="1200" u="none" cap="none" strike="noStrike"/>
                        <a:t>UNODC, 2014 (victims between 2010-2012)</a:t>
                      </a:r>
                      <a:endParaRPr sz="1100" u="none" cap="none" strike="noStrike">
                        <a:latin typeface="Calibri"/>
                        <a:ea typeface="Calibri"/>
                        <a:cs typeface="Calibri"/>
                        <a:sym typeface="Calibri"/>
                      </a:endParaRPr>
                    </a:p>
                  </a:txBody>
                  <a:tcPr marT="0" marB="0" marR="68575" marL="68575"/>
                </a:tc>
              </a:tr>
              <a:tr h="223800">
                <a:tc>
                  <a:txBody>
                    <a:bodyPr>
                      <a:noAutofit/>
                    </a:bodyPr>
                    <a:lstStyle/>
                    <a:p>
                      <a:pPr indent="0" lvl="0" marL="0" marR="0" rtl="0" algn="ctr">
                        <a:lnSpc>
                          <a:spcPct val="115000"/>
                        </a:lnSpc>
                        <a:spcBef>
                          <a:spcPts val="0"/>
                        </a:spcBef>
                        <a:spcAft>
                          <a:spcPts val="0"/>
                        </a:spcAft>
                        <a:buNone/>
                      </a:pPr>
                      <a:r>
                        <a:rPr lang="en-GB" sz="1200" u="none" cap="none" strike="noStrike"/>
                        <a:t>30,000,000</a:t>
                      </a:r>
                      <a:endParaRPr sz="1100" u="none" cap="none" strike="noStrike">
                        <a:latin typeface="Calibri"/>
                        <a:ea typeface="Calibri"/>
                        <a:cs typeface="Calibri"/>
                        <a:sym typeface="Calibri"/>
                      </a:endParaRPr>
                    </a:p>
                  </a:txBody>
                  <a:tcPr marT="0" marB="0" marR="68575" marL="68575"/>
                </a:tc>
                <a:tc>
                  <a:txBody>
                    <a:bodyPr>
                      <a:noAutofit/>
                    </a:bodyPr>
                    <a:lstStyle/>
                    <a:p>
                      <a:pPr indent="0" lvl="0" marL="0" marR="0" rtl="0" algn="just">
                        <a:lnSpc>
                          <a:spcPct val="115000"/>
                        </a:lnSpc>
                        <a:spcBef>
                          <a:spcPts val="0"/>
                        </a:spcBef>
                        <a:spcAft>
                          <a:spcPts val="0"/>
                        </a:spcAft>
                        <a:buNone/>
                      </a:pPr>
                      <a:r>
                        <a:rPr lang="en-GB" sz="1200" u="none" cap="none" strike="noStrike"/>
                        <a:t>Crane, 2013</a:t>
                      </a:r>
                      <a:endParaRPr sz="1100" u="none" cap="none" strike="noStrike">
                        <a:latin typeface="Calibri"/>
                        <a:ea typeface="Calibri"/>
                        <a:cs typeface="Calibri"/>
                        <a:sym typeface="Calibri"/>
                      </a:endParaRPr>
                    </a:p>
                  </a:txBody>
                  <a:tcPr marT="0" marB="0" marR="68575" marL="68575"/>
                </a:tc>
              </a:tr>
              <a:tr h="223800">
                <a:tc>
                  <a:txBody>
                    <a:bodyPr>
                      <a:noAutofit/>
                    </a:bodyPr>
                    <a:lstStyle/>
                    <a:p>
                      <a:pPr indent="0" lvl="0" marL="0" marR="0" rtl="0" algn="ctr">
                        <a:lnSpc>
                          <a:spcPct val="115000"/>
                        </a:lnSpc>
                        <a:spcBef>
                          <a:spcPts val="0"/>
                        </a:spcBef>
                        <a:spcAft>
                          <a:spcPts val="0"/>
                        </a:spcAft>
                        <a:buNone/>
                      </a:pPr>
                      <a:r>
                        <a:rPr lang="en-GB" sz="1200" u="none" cap="none" strike="noStrike"/>
                        <a:t>21,000,000</a:t>
                      </a:r>
                      <a:endParaRPr sz="1100" u="none" cap="none" strike="noStrike">
                        <a:latin typeface="Calibri"/>
                        <a:ea typeface="Calibri"/>
                        <a:cs typeface="Calibri"/>
                        <a:sym typeface="Calibri"/>
                      </a:endParaRPr>
                    </a:p>
                  </a:txBody>
                  <a:tcPr marT="0" marB="0" marR="68575" marL="68575"/>
                </a:tc>
                <a:tc>
                  <a:txBody>
                    <a:bodyPr>
                      <a:noAutofit/>
                    </a:bodyPr>
                    <a:lstStyle/>
                    <a:p>
                      <a:pPr indent="0" lvl="0" marL="0" marR="0" rtl="0" algn="just">
                        <a:lnSpc>
                          <a:spcPct val="115000"/>
                        </a:lnSpc>
                        <a:spcBef>
                          <a:spcPts val="0"/>
                        </a:spcBef>
                        <a:spcAft>
                          <a:spcPts val="0"/>
                        </a:spcAft>
                        <a:buNone/>
                      </a:pPr>
                      <a:r>
                        <a:rPr lang="en-GB" sz="1200" u="none" cap="none" strike="noStrike"/>
                        <a:t>ILO, 2012</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323528" y="-9144"/>
            <a:ext cx="8534400" cy="1152128"/>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1979" u="none" cap="none" strike="noStrike">
                <a:solidFill>
                  <a:srgbClr val="7A9798"/>
                </a:solidFill>
                <a:latin typeface="Georgia"/>
                <a:ea typeface="Georgia"/>
                <a:cs typeface="Georgia"/>
                <a:sym typeface="Georgia"/>
              </a:rPr>
              <a:t>Generic info on human trafficking  </a:t>
            </a:r>
            <a:br>
              <a:rPr b="0" i="0" lang="en-GB" sz="2970" u="none" cap="none" strike="noStrike">
                <a:solidFill>
                  <a:srgbClr val="7A9798"/>
                </a:solidFill>
                <a:latin typeface="Georgia"/>
                <a:ea typeface="Georgia"/>
                <a:cs typeface="Georgia"/>
                <a:sym typeface="Georgia"/>
              </a:rPr>
            </a:br>
            <a:r>
              <a:rPr b="0" i="0" lang="en-GB" sz="1440" u="none" cap="none" strike="noStrike">
                <a:solidFill>
                  <a:srgbClr val="7A9798"/>
                </a:solidFill>
                <a:latin typeface="Georgia"/>
                <a:ea typeface="Georgia"/>
                <a:cs typeface="Georgia"/>
                <a:sym typeface="Georgia"/>
              </a:rPr>
              <a:t>applicable to all levels</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FACTS AND FIGURES</a:t>
            </a:r>
            <a:endParaRPr b="0" i="0" sz="2970" u="none" cap="none" strike="noStrike">
              <a:solidFill>
                <a:srgbClr val="7A9798"/>
              </a:solidFill>
              <a:latin typeface="Georgia"/>
              <a:ea typeface="Georgia"/>
              <a:cs typeface="Georgia"/>
              <a:sym typeface="Georgia"/>
            </a:endParaRPr>
          </a:p>
        </p:txBody>
      </p:sp>
      <p:pic>
        <p:nvPicPr>
          <p:cNvPr id="205" name="Shape 205"/>
          <p:cNvPicPr preferRelativeResize="0"/>
          <p:nvPr>
            <p:ph idx="1" type="body"/>
          </p:nvPr>
        </p:nvPicPr>
        <p:blipFill rotWithShape="1">
          <a:blip r:embed="rId3">
            <a:alphaModFix/>
          </a:blip>
          <a:srcRect b="0" l="0" r="0" t="0"/>
          <a:stretch/>
        </p:blipFill>
        <p:spPr>
          <a:xfrm>
            <a:off x="1259632" y="1628800"/>
            <a:ext cx="6861337" cy="46647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304800" y="0"/>
            <a:ext cx="8534400" cy="1152128"/>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1979" u="none" cap="none" strike="noStrike">
                <a:solidFill>
                  <a:srgbClr val="7A9798"/>
                </a:solidFill>
                <a:latin typeface="Georgia"/>
                <a:ea typeface="Georgia"/>
                <a:cs typeface="Georgia"/>
                <a:sym typeface="Georgia"/>
              </a:rPr>
              <a:t>Generic info on human trafficking  </a:t>
            </a:r>
            <a:br>
              <a:rPr b="0" i="0" lang="en-GB" sz="2970" u="none" cap="none" strike="noStrike">
                <a:solidFill>
                  <a:srgbClr val="7A9798"/>
                </a:solidFill>
                <a:latin typeface="Georgia"/>
                <a:ea typeface="Georgia"/>
                <a:cs typeface="Georgia"/>
                <a:sym typeface="Georgia"/>
              </a:rPr>
            </a:br>
            <a:r>
              <a:rPr b="0" i="0" lang="en-GB" sz="1440" u="none" cap="none" strike="noStrike">
                <a:solidFill>
                  <a:srgbClr val="7A9798"/>
                </a:solidFill>
                <a:latin typeface="Georgia"/>
                <a:ea typeface="Georgia"/>
                <a:cs typeface="Georgia"/>
                <a:sym typeface="Georgia"/>
              </a:rPr>
              <a:t>applicable to all levels</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FACTS AND FIGURES</a:t>
            </a:r>
            <a:endParaRPr b="0" i="0" sz="2970" u="none" cap="none" strike="noStrike">
              <a:solidFill>
                <a:srgbClr val="7A9798"/>
              </a:solidFill>
              <a:latin typeface="Georgia"/>
              <a:ea typeface="Georgia"/>
              <a:cs typeface="Georgia"/>
              <a:sym typeface="Georgia"/>
            </a:endParaRPr>
          </a:p>
        </p:txBody>
      </p:sp>
      <p:pic>
        <p:nvPicPr>
          <p:cNvPr id="211" name="Shape 211"/>
          <p:cNvPicPr preferRelativeResize="0"/>
          <p:nvPr/>
        </p:nvPicPr>
        <p:blipFill rotWithShape="1">
          <a:blip r:embed="rId3">
            <a:alphaModFix/>
          </a:blip>
          <a:srcRect b="0" l="0" r="0" t="0"/>
          <a:stretch/>
        </p:blipFill>
        <p:spPr>
          <a:xfrm>
            <a:off x="107504" y="2060848"/>
            <a:ext cx="8928992" cy="38164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304800" y="0"/>
            <a:ext cx="8534400" cy="1152128"/>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1979" u="none" cap="none" strike="noStrike">
                <a:solidFill>
                  <a:srgbClr val="7A9798"/>
                </a:solidFill>
                <a:latin typeface="Georgia"/>
                <a:ea typeface="Georgia"/>
                <a:cs typeface="Georgia"/>
                <a:sym typeface="Georgia"/>
              </a:rPr>
              <a:t>Generic info on human trafficking  </a:t>
            </a:r>
            <a:br>
              <a:rPr b="0" i="0" lang="en-GB" sz="2970" u="none" cap="none" strike="noStrike">
                <a:solidFill>
                  <a:srgbClr val="7A9798"/>
                </a:solidFill>
                <a:latin typeface="Georgia"/>
                <a:ea typeface="Georgia"/>
                <a:cs typeface="Georgia"/>
                <a:sym typeface="Georgia"/>
              </a:rPr>
            </a:br>
            <a:r>
              <a:rPr b="0" i="0" lang="en-GB" sz="1440" u="none" cap="none" strike="noStrike">
                <a:solidFill>
                  <a:srgbClr val="7A9798"/>
                </a:solidFill>
                <a:latin typeface="Georgia"/>
                <a:ea typeface="Georgia"/>
                <a:cs typeface="Georgia"/>
                <a:sym typeface="Georgia"/>
              </a:rPr>
              <a:t>applicable to all levels</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FACTS AND FIGURES</a:t>
            </a:r>
            <a:endParaRPr b="0" i="0" sz="2970" u="none" cap="none" strike="noStrike">
              <a:solidFill>
                <a:srgbClr val="7A9798"/>
              </a:solidFill>
              <a:latin typeface="Georgia"/>
              <a:ea typeface="Georgia"/>
              <a:cs typeface="Georgia"/>
              <a:sym typeface="Georgia"/>
            </a:endParaRPr>
          </a:p>
        </p:txBody>
      </p:sp>
      <p:pic>
        <p:nvPicPr>
          <p:cNvPr id="217" name="Shape 217"/>
          <p:cNvPicPr preferRelativeResize="0"/>
          <p:nvPr/>
        </p:nvPicPr>
        <p:blipFill rotWithShape="1">
          <a:blip r:embed="rId3">
            <a:alphaModFix/>
          </a:blip>
          <a:srcRect b="0" l="0" r="0" t="0"/>
          <a:stretch/>
        </p:blipFill>
        <p:spPr>
          <a:xfrm>
            <a:off x="1259632" y="1628800"/>
            <a:ext cx="6876764" cy="47841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